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8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4" r:id="rId1"/>
    <p:sldMasterId id="2147483695" r:id="rId2"/>
    <p:sldMasterId id="2147483696" r:id="rId3"/>
    <p:sldMasterId id="2147483697" r:id="rId4"/>
    <p:sldMasterId id="2147483698" r:id="rId5"/>
    <p:sldMasterId id="2147483699" r:id="rId6"/>
    <p:sldMasterId id="2147483700" r:id="rId7"/>
    <p:sldMasterId id="2147483701" r:id="rId8"/>
    <p:sldMasterId id="2147483702" r:id="rId9"/>
  </p:sldMasterIdLst>
  <p:notesMasterIdLst>
    <p:notesMasterId r:id="rId170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  <p:sldId id="404" r:id="rId158"/>
    <p:sldId id="405" r:id="rId159"/>
    <p:sldId id="406" r:id="rId160"/>
    <p:sldId id="407" r:id="rId161"/>
    <p:sldId id="408" r:id="rId162"/>
    <p:sldId id="409" r:id="rId163"/>
    <p:sldId id="410" r:id="rId164"/>
    <p:sldId id="411" r:id="rId165"/>
    <p:sldId id="412" r:id="rId166"/>
    <p:sldId id="413" r:id="rId167"/>
    <p:sldId id="414" r:id="rId168"/>
    <p:sldId id="415" r:id="rId16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072DE9-1996-48FF-9416-1C19D2F64155}">
  <a:tblStyle styleId="{40072DE9-1996-48FF-9416-1C19D2F641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0B96D4-A1DD-4FBB-B6C8-754A6CDC94CC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59" Type="http://schemas.openxmlformats.org/officeDocument/2006/relationships/slide" Target="slides/slide150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53" Type="http://schemas.openxmlformats.org/officeDocument/2006/relationships/slide" Target="slides/slide44.xml"/><Relationship Id="rId74" Type="http://schemas.openxmlformats.org/officeDocument/2006/relationships/slide" Target="slides/slide65.xml"/><Relationship Id="rId128" Type="http://schemas.openxmlformats.org/officeDocument/2006/relationships/slide" Target="slides/slide119.xml"/><Relationship Id="rId149" Type="http://schemas.openxmlformats.org/officeDocument/2006/relationships/slide" Target="slides/slide140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6.xml"/><Relationship Id="rId160" Type="http://schemas.openxmlformats.org/officeDocument/2006/relationships/slide" Target="slides/slide151.xml"/><Relationship Id="rId22" Type="http://schemas.openxmlformats.org/officeDocument/2006/relationships/slide" Target="slides/slide13.xml"/><Relationship Id="rId43" Type="http://schemas.openxmlformats.org/officeDocument/2006/relationships/slide" Target="slides/slide34.xml"/><Relationship Id="rId64" Type="http://schemas.openxmlformats.org/officeDocument/2006/relationships/slide" Target="slides/slide55.xml"/><Relationship Id="rId118" Type="http://schemas.openxmlformats.org/officeDocument/2006/relationships/slide" Target="slides/slide109.xml"/><Relationship Id="rId139" Type="http://schemas.openxmlformats.org/officeDocument/2006/relationships/slide" Target="slides/slide130.xml"/><Relationship Id="rId85" Type="http://schemas.openxmlformats.org/officeDocument/2006/relationships/slide" Target="slides/slide76.xml"/><Relationship Id="rId150" Type="http://schemas.openxmlformats.org/officeDocument/2006/relationships/slide" Target="slides/slide141.xml"/><Relationship Id="rId171" Type="http://schemas.openxmlformats.org/officeDocument/2006/relationships/presProps" Target="presProps.xml"/><Relationship Id="rId12" Type="http://schemas.openxmlformats.org/officeDocument/2006/relationships/slide" Target="slides/slide3.xml"/><Relationship Id="rId33" Type="http://schemas.openxmlformats.org/officeDocument/2006/relationships/slide" Target="slides/slide24.xml"/><Relationship Id="rId108" Type="http://schemas.openxmlformats.org/officeDocument/2006/relationships/slide" Target="slides/slide99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5" Type="http://schemas.openxmlformats.org/officeDocument/2006/relationships/slide" Target="slides/slide66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61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51" Type="http://schemas.openxmlformats.org/officeDocument/2006/relationships/slide" Target="slides/slide142.xml"/><Relationship Id="rId156" Type="http://schemas.openxmlformats.org/officeDocument/2006/relationships/slide" Target="slides/slide147.xml"/><Relationship Id="rId172" Type="http://schemas.openxmlformats.org/officeDocument/2006/relationships/viewProps" Target="viewProps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slide" Target="slides/slide132.xml"/><Relationship Id="rId146" Type="http://schemas.openxmlformats.org/officeDocument/2006/relationships/slide" Target="slides/slide137.xml"/><Relationship Id="rId167" Type="http://schemas.openxmlformats.org/officeDocument/2006/relationships/slide" Target="slides/slide1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162" Type="http://schemas.openxmlformats.org/officeDocument/2006/relationships/slide" Target="slides/slide15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157" Type="http://schemas.openxmlformats.org/officeDocument/2006/relationships/slide" Target="slides/slide14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52" Type="http://schemas.openxmlformats.org/officeDocument/2006/relationships/slide" Target="slides/slide143.xml"/><Relationship Id="rId173" Type="http://schemas.openxmlformats.org/officeDocument/2006/relationships/theme" Target="theme/theme1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openxmlformats.org/officeDocument/2006/relationships/slide" Target="slides/slide138.xml"/><Relationship Id="rId168" Type="http://schemas.openxmlformats.org/officeDocument/2006/relationships/slide" Target="slides/slide1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slide" Target="slides/slide133.xml"/><Relationship Id="rId163" Type="http://schemas.openxmlformats.org/officeDocument/2006/relationships/slide" Target="slides/slide15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158" Type="http://schemas.openxmlformats.org/officeDocument/2006/relationships/slide" Target="slides/slide149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3" Type="http://schemas.openxmlformats.org/officeDocument/2006/relationships/slide" Target="slides/slide144.xml"/><Relationship Id="rId174" Type="http://schemas.openxmlformats.org/officeDocument/2006/relationships/tableStyles" Target="tableStyles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slide" Target="slides/slide134.xml"/><Relationship Id="rId148" Type="http://schemas.openxmlformats.org/officeDocument/2006/relationships/slide" Target="slides/slide139.xml"/><Relationship Id="rId164" Type="http://schemas.openxmlformats.org/officeDocument/2006/relationships/slide" Target="slides/slide155.xml"/><Relationship Id="rId169" Type="http://schemas.openxmlformats.org/officeDocument/2006/relationships/slide" Target="slides/slide16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54" Type="http://schemas.openxmlformats.org/officeDocument/2006/relationships/slide" Target="slides/slide145.xml"/><Relationship Id="rId16" Type="http://schemas.openxmlformats.org/officeDocument/2006/relationships/slide" Target="slides/slide7.xml"/><Relationship Id="rId37" Type="http://schemas.openxmlformats.org/officeDocument/2006/relationships/slide" Target="slides/slide28.xml"/><Relationship Id="rId58" Type="http://schemas.openxmlformats.org/officeDocument/2006/relationships/slide" Target="slides/slide49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44" Type="http://schemas.openxmlformats.org/officeDocument/2006/relationships/slide" Target="slides/slide135.xml"/><Relationship Id="rId90" Type="http://schemas.openxmlformats.org/officeDocument/2006/relationships/slide" Target="slides/slide81.xml"/><Relationship Id="rId165" Type="http://schemas.openxmlformats.org/officeDocument/2006/relationships/slide" Target="slides/slide156.xml"/><Relationship Id="rId27" Type="http://schemas.openxmlformats.org/officeDocument/2006/relationships/slide" Target="slides/slide18.xml"/><Relationship Id="rId48" Type="http://schemas.openxmlformats.org/officeDocument/2006/relationships/slide" Target="slides/slide39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34" Type="http://schemas.openxmlformats.org/officeDocument/2006/relationships/slide" Target="slides/slide125.xml"/><Relationship Id="rId80" Type="http://schemas.openxmlformats.org/officeDocument/2006/relationships/slide" Target="slides/slide71.xml"/><Relationship Id="rId155" Type="http://schemas.openxmlformats.org/officeDocument/2006/relationships/slide" Target="slides/slide146.xml"/><Relationship Id="rId17" Type="http://schemas.openxmlformats.org/officeDocument/2006/relationships/slide" Target="slides/slide8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24" Type="http://schemas.openxmlformats.org/officeDocument/2006/relationships/slide" Target="slides/slide115.xml"/><Relationship Id="rId70" Type="http://schemas.openxmlformats.org/officeDocument/2006/relationships/slide" Target="slides/slide61.xml"/><Relationship Id="rId91" Type="http://schemas.openxmlformats.org/officeDocument/2006/relationships/slide" Target="slides/slide82.xml"/><Relationship Id="rId145" Type="http://schemas.openxmlformats.org/officeDocument/2006/relationships/slide" Target="slides/slide136.xml"/><Relationship Id="rId166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76" name="Google Shape;2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60b5b5d38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88" name="Google Shape;1088;g260b5b5d3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95" name="Google Shape;109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106" name="Google Shape;110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6803f0f02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118" name="Google Shape;1118;g26803f0f0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6803f0f022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132" name="Google Shape;1132;g26803f0f0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6803f0f02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168" name="Google Shape;1168;g26803f0f02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803f0f022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189" name="Google Shape;1189;g26803f0f02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6803f0f02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15" name="Google Shape;1215;g26803f0f02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6803f0f022_0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44" name="Google Shape;1244;g26803f0f022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6803f0f022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67" name="Google Shape;1267;g26803f0f022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bbc2e29b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23bbc2e29b6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각 항목에서는 사용자의 요구에 맞게 수정 및 예약 취소 요청이 가능하도록 구현되어 있습니다. 또한, 회원 탈퇴와 로그아웃 기능도 사용자 편의성을 고려하여 구현되어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이러한 각각의 항목과 기능들을 실제 UI를 통해 자세히 보여드릴 예정이며, 각 페이지에서 어떻게 이용할 수 있는지를 데모를 통해 안내해 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3bbc2e29b6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6803f0f022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85" name="Google Shape;1285;g26803f0f02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3bbc2e29b6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1" name="Google Shape;1301;g23bbc2e29b6_4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먼저, 마이페이지는 로그인 후 이용 가능한 특별한 페이지로, 비회원은 접근할 수 없는 공간입니다.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로그인 후 오른쪽 상단 마이페이지 버튼을 클릭합니다.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g23bbc2e29b6_4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3bbc2e29b6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0" name="Google Shape;1310;g23bbc2e29b6_4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마이페이지 클릭 후 가장 처음 보게 되는 페이지는 '내 정보 보기' 페이지입니다. 이 페이지에서는 사용자의 이름, 아이디, 비밀번호, 전화번호, 이메일 주소, 가입일 등의 정보를 확인할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 페이지 하단에는 '내 정보 수정하기' 버튼이 위치하고 있는데, 이 버튼을 클릭하면 정보 수정 페이지로 이동합니다</a:t>
            </a:r>
            <a:endParaRPr/>
          </a:p>
        </p:txBody>
      </p:sp>
      <p:sp>
        <p:nvSpPr>
          <p:cNvPr id="1311" name="Google Shape;1311;g23bbc2e29b6_4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3bbc2e29b6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3" name="Google Shape;1323;g23bbc2e29b6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여기에서는 아이디와 가입일을 제외한 모든 정보를 수정할 수 있습니다. 수정을 완료한 후에는 '완료' 버튼을 클릭하면, 보안을 위해 비밀번호 재입력을 요청하는 알림 창이 표시됩니다.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 정확한 비밀번호를 입력해야만 정보 수정이 가능하며, 수정을 완료한 후에는 변경된 정보를 확인하기 위해 다시 '내 정보 보기' 페이지로 돌아가게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g23bbc2e29b6_4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3bbc2e29b6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23bbc2e29b6_4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내정보 수정 소스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컨트롤러에서 httpservlet매개변수를 사용하여 현재 로그인 한 사용자의 아이디 값을 불러와 내정보 보기 항목을 채울 수 있게 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매퍼.xml에서 데이터베이스에 있는 사용자 정보를 불러오는 셀렉트 문을 작성하였고, 내정보 수정 시 비밀번호 재확인 쿼리문 등 유효성 검사를 구현하였습니다.</a:t>
            </a:r>
            <a:endParaRPr/>
          </a:p>
        </p:txBody>
      </p:sp>
      <p:sp>
        <p:nvSpPr>
          <p:cNvPr id="1345" name="Google Shape;1345;g23bbc2e29b6_4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3bbc2e29b6_4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3" name="Google Shape;1363;g23bbc2e29b6_4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다음으로, '예약 확인' 페이지에 대해 안내해 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사이드 메뉴의 두 번째 버튼인 '예약 확인'을 클릭하면,로그인 한  회원 전체예약 목록이 표시됩니다. 이 목록은 최신 예약일을 기준으로 정렬되어 있습니다. 더불어, 예약 번호를 클릭하면 해당 예약의 상세 정보를 확인할 수 있는 '예약 현황 상세보기' 페이지로 이동합니다.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23bbc2e29b6_4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3bbc2e29b6_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6" name="Google Shape;1376;g23bbc2e29b6_4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예약 취소 버튼을 클릭하면 확인을 위한 팝업 창이 뜨며, 예약을 취소하고자 하는 의사를 물어봅니다. 확인 버튼을 클릭하면</a:t>
            </a:r>
            <a:endParaRPr/>
          </a:p>
        </p:txBody>
      </p:sp>
      <p:sp>
        <p:nvSpPr>
          <p:cNvPr id="1377" name="Google Shape;1377;g23bbc2e29b6_4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3bbc2e29b6_4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0" name="Google Shape;1390;g23bbc2e29b6_4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  <p:sp>
        <p:nvSpPr>
          <p:cNvPr id="1391" name="Google Shape;1391;g23bbc2e29b6_4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다시 '예약 목록' 페이지로 돌아가며, 이 과정에서 예약이 정상적으로 취소되었다는 내용을 확인하실 수 있습니다. 이로 인해 '목록' 페이지에서는 예약 취소 요청 상태로 변경되어 있을 것입니다.</a:t>
            </a:r>
            <a:endParaRPr sz="1200"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3bbc2e29b6_4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7" name="Google Shape;1407;g23bbc2e29b6_4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예약 상세현황 소스입니다.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여러 소스 중에서 저는 스크립트를 설명하고자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이미 예약이 취소 되었거나, 청소가 완료된 예약건을 클릭하게 되면 예약 취소요청이 불가하단 알람창을 띄우고, 예약취소요청 버튼이 비활성화 되도록 하였습니다. </a:t>
            </a:r>
            <a:endParaRPr/>
          </a:p>
        </p:txBody>
      </p:sp>
      <p:sp>
        <p:nvSpPr>
          <p:cNvPr id="1408" name="Google Shape;1408;g23bbc2e29b6_4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bbc2e29b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23bbc2e29b6_4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96" name="Google Shape;296;g23bbc2e29b6_4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3bbc2e29b6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2" name="Google Shape;1422;g23bbc2e29b6_4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위의 예약 상세목록 관련 코드는 페이지 네이션을 사용하여 예약 현황 목록을 보여주고 있습니다. 'list' 페이지는 사용자의 예약 정보를 보여주며, 필요에 따라 페이지 번호를 클릭하여 다음 페이지로 넘어갈 수 있습니다.</a:t>
            </a:r>
            <a:endParaRPr/>
          </a:p>
        </p:txBody>
      </p:sp>
      <p:sp>
        <p:nvSpPr>
          <p:cNvPr id="1423" name="Google Shape;1423;g23bbc2e29b6_4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23bbc2e29b6_4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g23bbc2e29b6_4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내 정보 수정' 옆에 있는 '탈퇴하기' 버튼을 선택하면, 회원탈퇴 의사 여부를 묻는 확인 알람창이 뜨며, 확인버튼을 누르게 되면 로그아웃 과 함께 메인페이지로 이동하게 됩니다.</a:t>
            </a:r>
            <a:endParaRPr/>
          </a:p>
        </p:txBody>
      </p:sp>
      <p:sp>
        <p:nvSpPr>
          <p:cNvPr id="1438" name="Google Shape;1438;g23bbc2e29b6_4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3bbc2e29b6_4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7" name="Google Shape;1457;g23bbc2e29b6_4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. 향후 재로그인 시도 시 회원 탈퇴로 인해 재로그인이 불가능하도록 설정되어 있습니다</a:t>
            </a:r>
            <a:endParaRPr/>
          </a:p>
        </p:txBody>
      </p:sp>
      <p:sp>
        <p:nvSpPr>
          <p:cNvPr id="1458" name="Google Shape;1458;g23bbc2e29b6_4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3bbc2e29b6_4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6" name="Google Shape;1476;g23bbc2e29b6_4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회원탈퇴 소스입니다.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1번부터 차례대로 컨트롤러, 스크립트, 그리고 xml 매퍼입니다.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회원탈퇴 이후 재로그인이 안되도록 막는 구현은 로그인/회원가입을 맡은 이찬규님께서 도와주셨습니다.</a:t>
            </a:r>
            <a:endParaRPr/>
          </a:p>
        </p:txBody>
      </p:sp>
      <p:sp>
        <p:nvSpPr>
          <p:cNvPr id="1477" name="Google Shape;1477;g23bbc2e29b6_4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3bbc2e29b6_4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9" name="Google Shape;1489;g23bbc2e29b6_4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로그아웃 페이지는 매우 간단합니다.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사용자가 사이드 메뉴의 로그아웃 버튼을 클릭하면 컨트롤러의 logout 메서드가 호출됩니다.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이 메서드에서는 현재 사용자의 세션을 무효화하고, 로그인 세션을 삭제하여 로그아웃이 이루어집니다. 그 후 로그아웃이 완료되었다는 메시지와 함께 로그인 페이지로 리디렉션됩니다.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g23bbc2e29b6_4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01" name="Google Shape;1501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08" name="Google Shape;1508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5" name="Google Shape;1515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16" name="Google Shape;1516;p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1" name="Google Shape;1531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32" name="Google Shape;1532;p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1" name="Google Shape;1551;p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52" name="Google Shape;1552;p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06" name="Google Shape;3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1" name="Google Shape;1571;p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72" name="Google Shape;1572;p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0" name="Google Shape;1590;p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91" name="Google Shape;1591;p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8" name="Google Shape;1608;p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09" name="Google Shape;1609;p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1" name="Google Shape;1631;p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32" name="Google Shape;1632;p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48" name="Google Shape;1648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5" name="Google Shape;1655;p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56" name="Google Shape;1656;p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5" name="Google Shape;1675;p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76" name="Google Shape;1676;p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7" name="Google Shape;1687;p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88" name="Google Shape;1688;p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10" name="Google Shape;1710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17" name="Google Shape;1717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15" name="Google Shape;3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35" name="Google Shape;1735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9" name="Google Shape;1749;p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50" name="Google Shape;1750;p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141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4" name="Google Shape;1764;p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65" name="Google Shape;1765;p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142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81" name="Google Shape;1781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88" name="Google Shape;1788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2" name="Google Shape;1802;p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803" name="Google Shape;1803;p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817" name="Google Shape;1817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4" name="Google Shape;1824;p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825" name="Google Shape;1825;p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839" name="Google Shape;1839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6" name="Google Shape;1846;p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847" name="Google Shape;1847;p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25" name="Google Shape;32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5ff630d830_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25ff630d830_9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g25ff630d830_9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4" name="Google Shape;1874;p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875" name="Google Shape;1875;p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151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888" name="Google Shape;1888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5" name="Google Shape;1895;p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896" name="Google Shape;1896;p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8" name="Google Shape;1918;p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919" name="Google Shape;1919;p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941" name="Google Shape;1941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8" name="Google Shape;1948;p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949" name="Google Shape;1949;p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156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1" name="Google Shape;1971;p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972" name="Google Shape;1972;p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157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2" name="Google Shape;2002;p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03" name="Google Shape;2003;p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0aba7e974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35" name="Google Shape;335;g260aba7e97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0aba7e974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42" name="Google Shape;342;g260aba7e97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0aba7e974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48" name="Google Shape;348;g260aba7e97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0aba7e974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54" name="Google Shape;354;g260aba7e97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0aba7e974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61" name="Google Shape;361;g260aba7e97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0aba7e974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67" name="Google Shape;367;g260aba7e97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0aba7e974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73" name="Google Shape;373;g260aba7e97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0aba7e974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80" name="Google Shape;380;g260aba7e97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0aba7e974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86" name="Google Shape;386;g260aba7e97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0aba7e974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92" name="Google Shape;392;g260aba7e97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0aba7e974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99" name="Google Shape;399;g260aba7e97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0aba7e974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05" name="Google Shape;405;g260aba7e97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0aba7e974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11" name="Google Shape;411;g260aba7e97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0aba7e974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17" name="Google Shape;417;g260aba7e974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bbc2e29b6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3bbc2e29b6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 맘스클린은 사용자들이 간편하게 청소 서비스를 예약하고 이용할 수 있는 플랫폼을 제공함으로써, 일상적인 가사 업무에 소비되는 시간과 노력을 최소화하고자 합니다. 우리의 목표는 사용자들이 더 많은 시간을 가족, 취미, 업무, 더 중요한 일에 투자할 수 있도록 돕는 것입니다.</a:t>
            </a:r>
            <a:endParaRPr/>
          </a:p>
        </p:txBody>
      </p:sp>
      <p:sp>
        <p:nvSpPr>
          <p:cNvPr id="216" name="Google Shape;216;g23bbc2e29b6_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0aba7e974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24" name="Google Shape;424;g260aba7e97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0aba7e974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30" name="Google Shape;430;g260aba7e974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0aba7e974_0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36" name="Google Shape;436;g260aba7e97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0aba7e974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42" name="Google Shape;442;g260aba7e974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60aba7e974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48" name="Google Shape;448;g260aba7e974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0aba7e974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54" name="Google Shape;454;g260aba7e97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0aba7e974_0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61" name="Google Shape;461;g260aba7e97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ff630d830_3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5ff630d830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ff630d830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25ff630d83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5ff630d830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25ff630d83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ff630d830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25ff630d83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ff630d830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25ff630d83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ff630d83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25ff630d83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ff630d830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25ff630d83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5ff630d830_0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25ff630d8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5ff630d830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25ff630d83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541" name="Google Shape;5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560" name="Google Shape;56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573" name="Google Shape;5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579" name="Google Shape;57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585" name="Google Shape;58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ff630d830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25ff630d83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ff630d830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5ff630d83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ff630d830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25ff630d83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5ff630d830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25ff630d83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5ff630d830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25ff630d83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60aba7e974_0_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706" name="Google Shape;706;g260aba7e974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3bbc2e29b6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3bbc2e29b6_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3bbc2e29b6_6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3bbc2e29b6_6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3bbc2e29b6_6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3bbc2e29b6_6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50" name="Google Shape;2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789" name="Google Shape;78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02" name="Google Shape;8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3bbc2e29b6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g23bbc2e29b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3bbc2e29b6_5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19" name="Google Shape;819;g23bbc2e29b6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3bbc2e29b6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23bbc2e29b6_5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36" name="Google Shape;836;g23bbc2e29b6_5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3bbc2e29b6_5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g23bbc2e29b6_5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46" name="Google Shape;846;g23bbc2e29b6_5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3bbc2e29b6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23bbc2e29b6_5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60" name="Google Shape;860;g23bbc2e29b6_5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3bbc2e29b6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g23bbc2e29b6_5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70" name="Google Shape;870;g23bbc2e29b6_5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3bbc2e29b6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4" name="Google Shape;884;g23bbc2e29b6_5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85" name="Google Shape;885;g23bbc2e29b6_5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3bbc2e29b6_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g23bbc2e29b6_5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95" name="Google Shape;895;g23bbc2e29b6_5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ff630d83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ff630d830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5ff630d830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3bbc2e29b6_5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23bbc2e29b6_5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909" name="Google Shape;909;g23bbc2e29b6_5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3bbc2e29b6_5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g23bbc2e29b6_5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923" name="Google Shape;923;g23bbc2e29b6_5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3bbc2e29b6_5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g23bbc2e29b6_5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935" name="Google Shape;935;g23bbc2e29b6_5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3bbc2e29b6_5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9" name="Google Shape;949;g23bbc2e29b6_5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950" name="Google Shape;950;g23bbc2e29b6_5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3bbc2e29b6_5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4" name="Google Shape;964;g23bbc2e29b6_5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965" name="Google Shape;965;g23bbc2e29b6_5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983" name="Google Shape;98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991" name="Google Shape;99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6806d3fb12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09" name="Google Shape;1009;g26806d3fb1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69" name="Google Shape;2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6806d3fb12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17" name="Google Shape;1017;g26806d3fb1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6806d3fb12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26" name="Google Shape;1026;g26806d3fb1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6806d3fb12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32" name="Google Shape;1032;g26806d3fb1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6806d3fb12_1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39" name="Google Shape;1039;g26806d3fb1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6806d3fb12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46" name="Google Shape;1046;g26806d3fb1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6806d3fb12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54" name="Google Shape;1054;g26806d3fb12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6806d3fb12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61" name="Google Shape;1061;g26806d3fb1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6806d3fb12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68" name="Google Shape;1068;g26806d3fb12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806d3fb12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074" name="Google Shape;1074;g26806d3fb12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-case">
  <p:cSld name="use-cas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/>
        </p:nvSpPr>
        <p:spPr>
          <a:xfrm>
            <a:off x="10189366" y="113122"/>
            <a:ext cx="187904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역할분담 및 일정">
  <p:cSld name="역할분담 및 일정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/>
        </p:nvSpPr>
        <p:spPr>
          <a:xfrm>
            <a:off x="10359048" y="94267"/>
            <a:ext cx="176522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base구조">
  <p:cSld name="database구조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/>
        </p:nvSpPr>
        <p:spPr>
          <a:xfrm>
            <a:off x="10604145" y="94268"/>
            <a:ext cx="20466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프로그램 구조">
  <p:cSld name="프로그램 구조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/>
        </p:nvSpPr>
        <p:spPr>
          <a:xfrm>
            <a:off x="10613572" y="75414"/>
            <a:ext cx="14879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프로그램구조">
  <p:cSld name="프로그램구조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/>
        </p:nvSpPr>
        <p:spPr>
          <a:xfrm>
            <a:off x="10704092" y="66835"/>
            <a:ext cx="14879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프로그램구조">
  <p:cSld name="프로그램구조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/>
        </p:nvSpPr>
        <p:spPr>
          <a:xfrm>
            <a:off x="10704092" y="66835"/>
            <a:ext cx="148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프로그램 구조">
  <p:cSld name="프로그램 구조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/>
        </p:nvSpPr>
        <p:spPr>
          <a:xfrm>
            <a:off x="10613572" y="75414"/>
            <a:ext cx="148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기능">
  <p:cSld name="ui기능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/>
        </p:nvSpPr>
        <p:spPr>
          <a:xfrm>
            <a:off x="10886949" y="84841"/>
            <a:ext cx="1144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역할분담 및 일정">
  <p:cSld name="역할분담 및 일정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/>
        </p:nvSpPr>
        <p:spPr>
          <a:xfrm>
            <a:off x="10359048" y="94267"/>
            <a:ext cx="17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/>
          <p:nvPr/>
        </p:nvSpPr>
        <p:spPr>
          <a:xfrm>
            <a:off x="9944269" y="103695"/>
            <a:ext cx="224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 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1" name="Google Shape;121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역할분담 및 일정">
  <p:cSld name="역할분담 및 일정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/>
        </p:nvSpPr>
        <p:spPr>
          <a:xfrm>
            <a:off x="10359048" y="94267"/>
            <a:ext cx="176522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43" name="Google Shape;143;p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47" name="Google Shape;147;p4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52" name="Google Shape;152;p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5" name="Google Shape;155;p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기능">
  <p:cSld name="ui기능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4"/>
          <p:cNvSpPr txBox="1"/>
          <p:nvPr/>
        </p:nvSpPr>
        <p:spPr>
          <a:xfrm>
            <a:off x="10886949" y="84841"/>
            <a:ext cx="1144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5"/>
          <p:cNvSpPr txBox="1"/>
          <p:nvPr/>
        </p:nvSpPr>
        <p:spPr>
          <a:xfrm>
            <a:off x="9944269" y="103695"/>
            <a:ext cx="224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 </a:t>
            </a:r>
            <a:endParaRPr sz="15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역할분담 및 일정">
  <p:cSld name="역할분담 및 일정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6"/>
          <p:cNvSpPr txBox="1"/>
          <p:nvPr/>
        </p:nvSpPr>
        <p:spPr>
          <a:xfrm>
            <a:off x="10359048" y="94267"/>
            <a:ext cx="17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-case">
  <p:cSld name="use-cas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7"/>
          <p:cNvSpPr txBox="1"/>
          <p:nvPr/>
        </p:nvSpPr>
        <p:spPr>
          <a:xfrm>
            <a:off x="10189366" y="113122"/>
            <a:ext cx="187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개발환경">
  <p:cSld name="개발환경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/>
        </p:nvSpPr>
        <p:spPr>
          <a:xfrm>
            <a:off x="11042326" y="75415"/>
            <a:ext cx="114967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base구조">
  <p:cSld name="database구조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8"/>
          <p:cNvSpPr txBox="1"/>
          <p:nvPr/>
        </p:nvSpPr>
        <p:spPr>
          <a:xfrm>
            <a:off x="10604145" y="94268"/>
            <a:ext cx="204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개발환경">
  <p:cSld name="개발환경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9"/>
          <p:cNvSpPr txBox="1"/>
          <p:nvPr/>
        </p:nvSpPr>
        <p:spPr>
          <a:xfrm>
            <a:off x="11042326" y="75415"/>
            <a:ext cx="114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역할분담 및 일정">
  <p:cSld name="역할분담 및 일정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1"/>
          <p:cNvSpPr txBox="1"/>
          <p:nvPr/>
        </p:nvSpPr>
        <p:spPr>
          <a:xfrm>
            <a:off x="10359048" y="94267"/>
            <a:ext cx="17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개발환경">
  <p:cSld name="개발환경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2"/>
          <p:cNvSpPr txBox="1"/>
          <p:nvPr/>
        </p:nvSpPr>
        <p:spPr>
          <a:xfrm>
            <a:off x="11042326" y="75415"/>
            <a:ext cx="114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</a:t>
            </a:r>
            <a:endParaRPr sz="1600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base구조">
  <p:cSld name="database구조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3"/>
          <p:cNvSpPr txBox="1"/>
          <p:nvPr/>
        </p:nvSpPr>
        <p:spPr>
          <a:xfrm>
            <a:off x="10604145" y="94268"/>
            <a:ext cx="204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기능">
  <p:cSld name="ui기능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/>
          <p:nvPr/>
        </p:nvSpPr>
        <p:spPr>
          <a:xfrm>
            <a:off x="10886949" y="84841"/>
            <a:ext cx="1144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7" name="Google Shape;187;p5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8" name="Google Shape;188;p5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9" name="Google Shape;189;p5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base구조">
  <p:cSld name="database구조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/>
        </p:nvSpPr>
        <p:spPr>
          <a:xfrm>
            <a:off x="10604145" y="94268"/>
            <a:ext cx="20466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기능">
  <p:cSld name="ui기능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/>
        </p:nvSpPr>
        <p:spPr>
          <a:xfrm>
            <a:off x="10886949" y="84841"/>
            <a:ext cx="11448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ui 및 기능">
  <p:cSld name="6. ui 및 기능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/>
        </p:nvSpPr>
        <p:spPr>
          <a:xfrm>
            <a:off x="9944269" y="103695"/>
            <a:ext cx="224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 </a:t>
            </a:r>
            <a:endParaRPr sz="15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" y="2072777"/>
            <a:ext cx="876685" cy="414780"/>
          </a:xfrm>
          <a:prstGeom prst="rect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9">
            <a:alphaModFix amt="63000"/>
          </a:blip>
          <a:srcRect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20" name="Google Shape;20;p4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4"/>
          <p:cNvSpPr txBox="1"/>
          <p:nvPr/>
        </p:nvSpPr>
        <p:spPr>
          <a:xfrm>
            <a:off x="216816" y="1232830"/>
            <a:ext cx="575034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/>
          <p:nvPr/>
        </p:nvSpPr>
        <p:spPr>
          <a:xfrm>
            <a:off x="8" y="3148552"/>
            <a:ext cx="876685" cy="414780"/>
          </a:xfrm>
          <a:prstGeom prst="rect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" name="Google Shape;41;p12"/>
          <p:cNvPicPr preferRelativeResize="0"/>
          <p:nvPr/>
        </p:nvPicPr>
        <p:blipFill rotWithShape="1">
          <a:blip r:embed="rId4">
            <a:alphaModFix amt="63000"/>
          </a:blip>
          <a:srcRect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42" name="Google Shape;42;p12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12"/>
          <p:cNvSpPr txBox="1"/>
          <p:nvPr/>
        </p:nvSpPr>
        <p:spPr>
          <a:xfrm>
            <a:off x="216816" y="1232830"/>
            <a:ext cx="575034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0" y="3685880"/>
            <a:ext cx="876685" cy="414780"/>
          </a:xfrm>
          <a:prstGeom prst="rect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" name="Google Shape;54;p15"/>
          <p:cNvPicPr preferRelativeResize="0"/>
          <p:nvPr/>
        </p:nvPicPr>
        <p:blipFill rotWithShape="1">
          <a:blip r:embed="rId7">
            <a:alphaModFix amt="63000"/>
          </a:blip>
          <a:srcRect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55" name="Google Shape;55;p15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" name="Google Shape;56;p15"/>
          <p:cNvSpPr txBox="1"/>
          <p:nvPr/>
        </p:nvSpPr>
        <p:spPr>
          <a:xfrm>
            <a:off x="216816" y="1232830"/>
            <a:ext cx="575034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/>
          <p:nvPr/>
        </p:nvSpPr>
        <p:spPr>
          <a:xfrm>
            <a:off x="0" y="4231032"/>
            <a:ext cx="876600" cy="414900"/>
          </a:xfrm>
          <a:prstGeom prst="rect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" name="Google Shape;73;p21"/>
          <p:cNvPicPr preferRelativeResize="0"/>
          <p:nvPr/>
        </p:nvPicPr>
        <p:blipFill rotWithShape="1">
          <a:blip r:embed="rId5">
            <a:alphaModFix amt="63000"/>
          </a:blip>
          <a:srcRect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74" name="Google Shape;74;p21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21"/>
          <p:cNvSpPr txBox="1"/>
          <p:nvPr/>
        </p:nvSpPr>
        <p:spPr>
          <a:xfrm>
            <a:off x="216816" y="1232830"/>
            <a:ext cx="5751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>
            <a:off x="0" y="4788815"/>
            <a:ext cx="876600" cy="414900"/>
          </a:xfrm>
          <a:prstGeom prst="rect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5">
            <a:alphaModFix amt="63000"/>
          </a:blip>
          <a:srcRect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89" name="Google Shape;89;p25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5"/>
          <p:cNvSpPr txBox="1"/>
          <p:nvPr/>
        </p:nvSpPr>
        <p:spPr>
          <a:xfrm>
            <a:off x="216816" y="1232830"/>
            <a:ext cx="5751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1470581"/>
            <a:ext cx="876600" cy="414900"/>
          </a:xfrm>
          <a:prstGeom prst="rect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" name="Google Shape;103;p29"/>
          <p:cNvPicPr preferRelativeResize="0"/>
          <p:nvPr/>
        </p:nvPicPr>
        <p:blipFill rotWithShape="1">
          <a:blip r:embed="rId4">
            <a:alphaModFix amt="63000"/>
          </a:blip>
          <a:srcRect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104" name="Google Shape;104;p29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29"/>
          <p:cNvSpPr txBox="1"/>
          <p:nvPr/>
        </p:nvSpPr>
        <p:spPr>
          <a:xfrm>
            <a:off x="216816" y="1232830"/>
            <a:ext cx="5751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sz="18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0"/>
          <p:cNvSpPr/>
          <p:nvPr/>
        </p:nvSpPr>
        <p:spPr>
          <a:xfrm>
            <a:off x="8" y="2072777"/>
            <a:ext cx="876900" cy="414900"/>
          </a:xfrm>
          <a:prstGeom prst="rect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50"/>
          <p:cNvPicPr preferRelativeResize="0"/>
          <p:nvPr/>
        </p:nvPicPr>
        <p:blipFill rotWithShape="1">
          <a:blip r:embed="rId7">
            <a:alphaModFix amt="63000"/>
          </a:blip>
          <a:srcRect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174" name="Google Shape;174;p50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50"/>
          <p:cNvSpPr txBox="1"/>
          <p:nvPr/>
        </p:nvSpPr>
        <p:spPr>
          <a:xfrm>
            <a:off x="216816" y="1232830"/>
            <a:ext cx="5751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sz="1900" b="1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kongyun/momsclean.git" TargetMode="External"/><Relationship Id="rId5" Type="http://schemas.openxmlformats.org/officeDocument/2006/relationships/hyperlink" Target="https://youtu.be/3hcwtUbUl1c" TargetMode="External"/><Relationship Id="rId4" Type="http://schemas.openxmlformats.org/officeDocument/2006/relationships/hyperlink" Target=":%20https:/youtu.be/3hcwtUbUl1c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18.png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8.png"/><Relationship Id="rId4" Type="http://schemas.openxmlformats.org/officeDocument/2006/relationships/image" Target="../media/image1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4.png"/><Relationship Id="rId5" Type="http://schemas.openxmlformats.org/officeDocument/2006/relationships/image" Target="../media/image155.png"/><Relationship Id="rId4" Type="http://schemas.openxmlformats.org/officeDocument/2006/relationships/image" Target="../media/image15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0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6"/>
          <p:cNvSpPr txBox="1"/>
          <p:nvPr/>
        </p:nvSpPr>
        <p:spPr>
          <a:xfrm>
            <a:off x="8968651" y="5281523"/>
            <a:ext cx="2876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lang="en-US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팀장: 김희재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팀원: </a:t>
            </a: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박기범, 양현준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5" name="Google Shape;195;p56"/>
          <p:cNvCxnSpPr/>
          <p:nvPr/>
        </p:nvCxnSpPr>
        <p:spPr>
          <a:xfrm rot="10800000" flipH="1">
            <a:off x="103462" y="3593830"/>
            <a:ext cx="12353192" cy="3234723"/>
          </a:xfrm>
          <a:prstGeom prst="straightConnector1">
            <a:avLst/>
          </a:prstGeom>
          <a:noFill/>
          <a:ln w="9525" cap="flat" cmpd="sng">
            <a:solidFill>
              <a:srgbClr val="CCEC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6" name="Google Shape;196;p56" descr="클립아트, 그림, 머그잔, 커피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227" y="1772990"/>
            <a:ext cx="2137260" cy="250024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6"/>
          <p:cNvSpPr txBox="1"/>
          <p:nvPr/>
        </p:nvSpPr>
        <p:spPr>
          <a:xfrm>
            <a:off x="5114220" y="2392171"/>
            <a:ext cx="4863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MOM’S CLEAN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Nobody cleans better than MOM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자바기반 공공데이터 융합 웹 개발자 양성 팀 프로젝트 </a:t>
            </a:r>
            <a:endParaRPr sz="14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56"/>
          <p:cNvSpPr txBox="1"/>
          <p:nvPr/>
        </p:nvSpPr>
        <p:spPr>
          <a:xfrm>
            <a:off x="8968651" y="4034671"/>
            <a:ext cx="2773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</a:t>
            </a:r>
            <a:r>
              <a:rPr lang="en-US" sz="1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팀장: 이강현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팀원: </a:t>
            </a: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공윤정, 김태현, 신상훈, 안휘, 이찬규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9" name="Google Shape;199;p56"/>
          <p:cNvCxnSpPr/>
          <p:nvPr/>
        </p:nvCxnSpPr>
        <p:spPr>
          <a:xfrm rot="10800000" flipH="1">
            <a:off x="0" y="5211192"/>
            <a:ext cx="12192000" cy="1646808"/>
          </a:xfrm>
          <a:prstGeom prst="straightConnector1">
            <a:avLst/>
          </a:prstGeom>
          <a:noFill/>
          <a:ln w="9525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56"/>
          <p:cNvSpPr/>
          <p:nvPr/>
        </p:nvSpPr>
        <p:spPr>
          <a:xfrm>
            <a:off x="0" y="-592112"/>
            <a:ext cx="12450792" cy="1076616"/>
          </a:xfrm>
          <a:prstGeom prst="flowChartDocument">
            <a:avLst/>
          </a:prstGeom>
          <a:solidFill>
            <a:srgbClr val="BBD6EE">
              <a:alpha val="5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56"/>
          <p:cNvSpPr/>
          <p:nvPr/>
        </p:nvSpPr>
        <p:spPr>
          <a:xfrm>
            <a:off x="-198715" y="-1122368"/>
            <a:ext cx="13143609" cy="1677933"/>
          </a:xfrm>
          <a:prstGeom prst="wave">
            <a:avLst>
              <a:gd name="adj1" fmla="val 12500"/>
              <a:gd name="adj2" fmla="val -40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56"/>
          <p:cNvSpPr/>
          <p:nvPr/>
        </p:nvSpPr>
        <p:spPr>
          <a:xfrm>
            <a:off x="0" y="-741751"/>
            <a:ext cx="12240260" cy="1385997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CCECFF">
              <a:alpha val="3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52;p36">
            <a:extLst>
              <a:ext uri="{FF2B5EF4-FFF2-40B4-BE49-F238E27FC236}">
                <a16:creationId xmlns:a16="http://schemas.microsoft.com/office/drawing/2014/main" id="{7B798990-4B62-7FF0-C545-A91927703A61}"/>
              </a:ext>
            </a:extLst>
          </p:cNvPr>
          <p:cNvSpPr txBox="1"/>
          <p:nvPr/>
        </p:nvSpPr>
        <p:spPr>
          <a:xfrm>
            <a:off x="4606942" y="6508776"/>
            <a:ext cx="872341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1200"/>
            </a:pPr>
            <a:r>
              <a:rPr lang="en-US" sz="1200" b="0" i="0" u="none" strike="noStrike" cap="none" dirty="0" err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시연영상</a:t>
            </a:r>
            <a:r>
              <a:rPr lang="en-US" sz="1200" b="0" i="0" u="none" strike="noStrike" cap="none" dirty="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  <a:hlinkClick r:id="rId4" action="ppaction://hlinkfile"/>
              </a:rPr>
              <a:t>: </a:t>
            </a:r>
            <a:r>
              <a:rPr lang="en-US" sz="1200" dirty="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https://youtu.be/3hcwtUbUl1c    </a:t>
            </a:r>
            <a:r>
              <a:rPr lang="en-US" sz="1200" b="0" i="0" u="none" strike="noStrike" cap="none" dirty="0" err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lang="en-US" sz="1200" b="0" i="0" u="none" strike="noStrike" cap="none" dirty="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0" i="0" u="none" strike="noStrike" cap="none" dirty="0" err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산출물</a:t>
            </a:r>
            <a:r>
              <a:rPr lang="en-US" sz="1200" b="0" i="0" u="none" strike="noStrike" cap="none" dirty="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en-US" sz="1200" dirty="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https://github.com/kkongyun/momsclean.git</a:t>
            </a:r>
            <a:endParaRPr sz="1200" b="0" i="0" u="none" strike="noStrike" cap="none" dirty="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5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9" name="Google Shape;279;p65"/>
          <p:cNvGrpSpPr/>
          <p:nvPr/>
        </p:nvGrpSpPr>
        <p:grpSpPr>
          <a:xfrm>
            <a:off x="4410805" y="254575"/>
            <a:ext cx="2259923" cy="461700"/>
            <a:chOff x="3876563" y="1089173"/>
            <a:chExt cx="2110500" cy="461700"/>
          </a:xfrm>
        </p:grpSpPr>
        <p:sp>
          <p:nvSpPr>
            <p:cNvPr id="280" name="Google Shape;280;p65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5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65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로그인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회원가입된 아이디로 로그인 시 메인페이지로 넘어감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탈퇴회원 로그인 방지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탈퇴한 회원은 로그인 할수 없음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이름, 회원 이메일로 해당하는 아이디 검색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아이디를 팝업으로 알려줌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(ID는 000000 입니다.)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회원아이디, 이름, 이메일로 검색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팝업으로 알려줌 (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비밀번호는 000000 입니다.)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55"/>
          <p:cNvSpPr txBox="1"/>
          <p:nvPr/>
        </p:nvSpPr>
        <p:spPr>
          <a:xfrm>
            <a:off x="1173655" y="372651"/>
            <a:ext cx="5997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[문의게시판-문의게시판 </a:t>
            </a:r>
            <a:r>
              <a:rPr lang="en-US" sz="2800" b="1">
                <a:solidFill>
                  <a:srgbClr val="1F3864"/>
                </a:solidFill>
              </a:rPr>
              <a:t>목록</a:t>
            </a:r>
            <a:r>
              <a:rPr lang="en-US" sz="2800" b="1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1" name="Google Shape;109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75" y="1091125"/>
            <a:ext cx="6458051" cy="4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876" y="1922925"/>
            <a:ext cx="4009938" cy="3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6"/>
          <p:cNvSpPr txBox="1"/>
          <p:nvPr/>
        </p:nvSpPr>
        <p:spPr>
          <a:xfrm>
            <a:off x="1330780" y="316526"/>
            <a:ext cx="5997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 글 작성(</a:t>
            </a:r>
            <a:r>
              <a:rPr lang="en-US" sz="2800" b="1">
                <a:solidFill>
                  <a:srgbClr val="1F3864"/>
                </a:solidFill>
              </a:rPr>
              <a:t>등록)</a:t>
            </a:r>
            <a:r>
              <a:rPr lang="en-US" sz="2800" b="1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523" y="1053779"/>
            <a:ext cx="6223582" cy="433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56"/>
          <p:cNvSpPr/>
          <p:nvPr/>
        </p:nvSpPr>
        <p:spPr>
          <a:xfrm>
            <a:off x="4024557" y="5143177"/>
            <a:ext cx="304800" cy="3138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56"/>
          <p:cNvSpPr/>
          <p:nvPr/>
        </p:nvSpPr>
        <p:spPr>
          <a:xfrm>
            <a:off x="6433550" y="1053775"/>
            <a:ext cx="432900" cy="3138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100" y="316525"/>
            <a:ext cx="4009950" cy="30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575" y="4174125"/>
            <a:ext cx="5456500" cy="22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56"/>
          <p:cNvSpPr/>
          <p:nvPr/>
        </p:nvSpPr>
        <p:spPr>
          <a:xfrm>
            <a:off x="6304975" y="3975775"/>
            <a:ext cx="432900" cy="3138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9175" y="4295250"/>
            <a:ext cx="4914501" cy="180341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09" name="Google Shape;1109;p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1698" y="571973"/>
            <a:ext cx="4579550" cy="4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57"/>
          <p:cNvSpPr txBox="1"/>
          <p:nvPr/>
        </p:nvSpPr>
        <p:spPr>
          <a:xfrm>
            <a:off x="1330775" y="316525"/>
            <a:ext cx="5743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 수정하기]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pic>
        <p:nvPicPr>
          <p:cNvPr id="1111" name="Google Shape;1111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350" y="1198250"/>
            <a:ext cx="5019699" cy="30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600" y="4382238"/>
            <a:ext cx="5249450" cy="1716406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57"/>
          <p:cNvSpPr/>
          <p:nvPr/>
        </p:nvSpPr>
        <p:spPr>
          <a:xfrm>
            <a:off x="6977900" y="1113525"/>
            <a:ext cx="433800" cy="464100"/>
          </a:xfrm>
          <a:prstGeom prst="ellipse">
            <a:avLst/>
          </a:prstGeom>
          <a:solidFill>
            <a:srgbClr val="2E75B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114" name="Google Shape;1114;p157"/>
          <p:cNvSpPr/>
          <p:nvPr/>
        </p:nvSpPr>
        <p:spPr>
          <a:xfrm>
            <a:off x="1174975" y="1198250"/>
            <a:ext cx="433800" cy="412500"/>
          </a:xfrm>
          <a:prstGeom prst="ellipse">
            <a:avLst/>
          </a:prstGeom>
          <a:solidFill>
            <a:srgbClr val="2E75B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115" name="Google Shape;1115;p157"/>
          <p:cNvSpPr/>
          <p:nvPr/>
        </p:nvSpPr>
        <p:spPr>
          <a:xfrm>
            <a:off x="6549275" y="2712625"/>
            <a:ext cx="600000" cy="58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75B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8"/>
          <p:cNvSpPr txBox="1"/>
          <p:nvPr/>
        </p:nvSpPr>
        <p:spPr>
          <a:xfrm>
            <a:off x="1414020" y="367646"/>
            <a:ext cx="2236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1" name="Google Shape;1121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225" y="997100"/>
            <a:ext cx="8295274" cy="48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58"/>
          <p:cNvSpPr/>
          <p:nvPr/>
        </p:nvSpPr>
        <p:spPr>
          <a:xfrm>
            <a:off x="5869550" y="2588300"/>
            <a:ext cx="784800" cy="23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3" name="Google Shape;1123;p158"/>
          <p:cNvSpPr/>
          <p:nvPr/>
        </p:nvSpPr>
        <p:spPr>
          <a:xfrm>
            <a:off x="9533200" y="1332700"/>
            <a:ext cx="2474100" cy="305700"/>
          </a:xfrm>
          <a:prstGeom prst="rect">
            <a:avLst/>
          </a:prstGeom>
          <a:solidFill>
            <a:srgbClr val="366092"/>
          </a:solidFill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58"/>
          <p:cNvSpPr txBox="1"/>
          <p:nvPr/>
        </p:nvSpPr>
        <p:spPr>
          <a:xfrm>
            <a:off x="10311616" y="1319475"/>
            <a:ext cx="908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58"/>
          <p:cNvSpPr/>
          <p:nvPr/>
        </p:nvSpPr>
        <p:spPr>
          <a:xfrm>
            <a:off x="9891900" y="1638400"/>
            <a:ext cx="2115300" cy="480000"/>
          </a:xfrm>
          <a:prstGeom prst="rect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58"/>
          <p:cNvSpPr/>
          <p:nvPr/>
        </p:nvSpPr>
        <p:spPr>
          <a:xfrm>
            <a:off x="9533200" y="1638400"/>
            <a:ext cx="358800" cy="480000"/>
          </a:xfrm>
          <a:prstGeom prst="rect">
            <a:avLst/>
          </a:prstGeom>
          <a:solidFill>
            <a:srgbClr val="93B3D7"/>
          </a:solidFill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58"/>
          <p:cNvSpPr txBox="1"/>
          <p:nvPr/>
        </p:nvSpPr>
        <p:spPr>
          <a:xfrm>
            <a:off x="9579006" y="1704437"/>
            <a:ext cx="251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58"/>
          <p:cNvSpPr txBox="1"/>
          <p:nvPr/>
        </p:nvSpPr>
        <p:spPr>
          <a:xfrm>
            <a:off x="9922656" y="1719157"/>
            <a:ext cx="20619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en-US" sz="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리뷰게시판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클릭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58"/>
          <p:cNvSpPr/>
          <p:nvPr/>
        </p:nvSpPr>
        <p:spPr>
          <a:xfrm>
            <a:off x="5575843" y="2389200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59"/>
          <p:cNvSpPr txBox="1"/>
          <p:nvPr/>
        </p:nvSpPr>
        <p:spPr>
          <a:xfrm>
            <a:off x="1414024" y="367650"/>
            <a:ext cx="7196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리스트 페이지, 상세페이지 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5" name="Google Shape;1135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425" y="833100"/>
            <a:ext cx="75717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7425" y="3347700"/>
            <a:ext cx="7571782" cy="341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59"/>
          <p:cNvSpPr/>
          <p:nvPr/>
        </p:nvSpPr>
        <p:spPr>
          <a:xfrm>
            <a:off x="8967375" y="849373"/>
            <a:ext cx="2950500" cy="376500"/>
          </a:xfrm>
          <a:prstGeom prst="rect">
            <a:avLst/>
          </a:prstGeom>
          <a:solidFill>
            <a:srgbClr val="366092"/>
          </a:solidFill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59"/>
          <p:cNvSpPr txBox="1"/>
          <p:nvPr/>
        </p:nvSpPr>
        <p:spPr>
          <a:xfrm>
            <a:off x="9895663" y="833100"/>
            <a:ext cx="10833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59"/>
          <p:cNvSpPr/>
          <p:nvPr/>
        </p:nvSpPr>
        <p:spPr>
          <a:xfrm>
            <a:off x="9395137" y="1225535"/>
            <a:ext cx="2522400" cy="590700"/>
          </a:xfrm>
          <a:prstGeom prst="rect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59"/>
          <p:cNvSpPr/>
          <p:nvPr/>
        </p:nvSpPr>
        <p:spPr>
          <a:xfrm>
            <a:off x="8967375" y="1225535"/>
            <a:ext cx="428100" cy="590700"/>
          </a:xfrm>
          <a:prstGeom prst="rect">
            <a:avLst/>
          </a:prstGeom>
          <a:solidFill>
            <a:srgbClr val="93B3D7"/>
          </a:solidFill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59"/>
          <p:cNvSpPr txBox="1"/>
          <p:nvPr/>
        </p:nvSpPr>
        <p:spPr>
          <a:xfrm>
            <a:off x="9022000" y="1306793"/>
            <a:ext cx="3000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59"/>
          <p:cNvSpPr txBox="1"/>
          <p:nvPr/>
        </p:nvSpPr>
        <p:spPr>
          <a:xfrm>
            <a:off x="9431815" y="1324906"/>
            <a:ext cx="2458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게시판 리스트 페이지로 이동 및 별점 조회 가능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59"/>
          <p:cNvSpPr/>
          <p:nvPr/>
        </p:nvSpPr>
        <p:spPr>
          <a:xfrm>
            <a:off x="8967375" y="1816172"/>
            <a:ext cx="428100" cy="590700"/>
          </a:xfrm>
          <a:prstGeom prst="rect">
            <a:avLst/>
          </a:prstGeom>
          <a:solidFill>
            <a:srgbClr val="93B3D7"/>
          </a:solidFill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59"/>
          <p:cNvSpPr/>
          <p:nvPr/>
        </p:nvSpPr>
        <p:spPr>
          <a:xfrm>
            <a:off x="9399967" y="1816172"/>
            <a:ext cx="2522400" cy="590700"/>
          </a:xfrm>
          <a:prstGeom prst="rect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59"/>
          <p:cNvSpPr txBox="1"/>
          <p:nvPr/>
        </p:nvSpPr>
        <p:spPr>
          <a:xfrm>
            <a:off x="9021993" y="1893908"/>
            <a:ext cx="3000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59"/>
          <p:cNvSpPr txBox="1"/>
          <p:nvPr/>
        </p:nvSpPr>
        <p:spPr>
          <a:xfrm>
            <a:off x="9422424" y="1912704"/>
            <a:ext cx="2458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클릭시 게시글 상세 페이지로 이동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59"/>
          <p:cNvSpPr/>
          <p:nvPr/>
        </p:nvSpPr>
        <p:spPr>
          <a:xfrm>
            <a:off x="8967375" y="2406809"/>
            <a:ext cx="428100" cy="590700"/>
          </a:xfrm>
          <a:prstGeom prst="rect">
            <a:avLst/>
          </a:prstGeom>
          <a:solidFill>
            <a:srgbClr val="93B3D7"/>
          </a:solidFill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59"/>
          <p:cNvSpPr/>
          <p:nvPr/>
        </p:nvSpPr>
        <p:spPr>
          <a:xfrm>
            <a:off x="9399967" y="2406809"/>
            <a:ext cx="2522400" cy="590700"/>
          </a:xfrm>
          <a:prstGeom prst="rect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59"/>
          <p:cNvSpPr txBox="1"/>
          <p:nvPr/>
        </p:nvSpPr>
        <p:spPr>
          <a:xfrm>
            <a:off x="9021993" y="2476124"/>
            <a:ext cx="3000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59"/>
          <p:cNvSpPr txBox="1"/>
          <p:nvPr/>
        </p:nvSpPr>
        <p:spPr>
          <a:xfrm>
            <a:off x="9440632" y="2513686"/>
            <a:ext cx="24405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종류, 평점, 내용 항목 확인 가능(비회원 조회 가능)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59"/>
          <p:cNvSpPr/>
          <p:nvPr/>
        </p:nvSpPr>
        <p:spPr>
          <a:xfrm>
            <a:off x="8967375" y="2997446"/>
            <a:ext cx="428100" cy="754500"/>
          </a:xfrm>
          <a:prstGeom prst="rect">
            <a:avLst/>
          </a:prstGeom>
          <a:solidFill>
            <a:srgbClr val="93B3D7"/>
          </a:solidFill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59"/>
          <p:cNvSpPr/>
          <p:nvPr/>
        </p:nvSpPr>
        <p:spPr>
          <a:xfrm>
            <a:off x="9399967" y="2997446"/>
            <a:ext cx="2522400" cy="754500"/>
          </a:xfrm>
          <a:prstGeom prst="rect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59"/>
          <p:cNvSpPr txBox="1"/>
          <p:nvPr/>
        </p:nvSpPr>
        <p:spPr>
          <a:xfrm>
            <a:off x="9022118" y="3185068"/>
            <a:ext cx="3183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59"/>
          <p:cNvSpPr txBox="1"/>
          <p:nvPr/>
        </p:nvSpPr>
        <p:spPr>
          <a:xfrm>
            <a:off x="9431500" y="3167308"/>
            <a:ext cx="24225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하단에 게시글 목록 버튼 클릭시 리뷰 게시판 리스트 페이지로 이동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59"/>
          <p:cNvSpPr/>
          <p:nvPr/>
        </p:nvSpPr>
        <p:spPr>
          <a:xfrm>
            <a:off x="4149843" y="873375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6" name="Google Shape;1156;p159"/>
          <p:cNvSpPr/>
          <p:nvPr/>
        </p:nvSpPr>
        <p:spPr>
          <a:xfrm>
            <a:off x="4341034" y="2021708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7" name="Google Shape;1157;p159"/>
          <p:cNvSpPr/>
          <p:nvPr/>
        </p:nvSpPr>
        <p:spPr>
          <a:xfrm>
            <a:off x="4047324" y="3443907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8" name="Google Shape;1158;p159"/>
          <p:cNvSpPr/>
          <p:nvPr/>
        </p:nvSpPr>
        <p:spPr>
          <a:xfrm>
            <a:off x="957426" y="6231502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159"/>
          <p:cNvSpPr/>
          <p:nvPr/>
        </p:nvSpPr>
        <p:spPr>
          <a:xfrm>
            <a:off x="5125675" y="2572425"/>
            <a:ext cx="318300" cy="71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B3D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0" name="Google Shape;1160;p159"/>
          <p:cNvSpPr/>
          <p:nvPr/>
        </p:nvSpPr>
        <p:spPr>
          <a:xfrm>
            <a:off x="3650525" y="847350"/>
            <a:ext cx="2606400" cy="8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1" name="Google Shape;1161;p159"/>
          <p:cNvSpPr/>
          <p:nvPr/>
        </p:nvSpPr>
        <p:spPr>
          <a:xfrm>
            <a:off x="4212975" y="1831908"/>
            <a:ext cx="1264500" cy="59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2" name="Google Shape;1162;p159"/>
          <p:cNvSpPr/>
          <p:nvPr/>
        </p:nvSpPr>
        <p:spPr>
          <a:xfrm>
            <a:off x="2434550" y="3347700"/>
            <a:ext cx="4821300" cy="3212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3" name="Google Shape;1163;p159"/>
          <p:cNvSpPr/>
          <p:nvPr/>
        </p:nvSpPr>
        <p:spPr>
          <a:xfrm>
            <a:off x="905575" y="6184075"/>
            <a:ext cx="878100" cy="67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4" name="Google Shape;1164;p1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8950" y="804675"/>
            <a:ext cx="2606400" cy="969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59"/>
          <p:cNvSpPr/>
          <p:nvPr/>
        </p:nvSpPr>
        <p:spPr>
          <a:xfrm>
            <a:off x="6259763" y="1197150"/>
            <a:ext cx="1533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60"/>
          <p:cNvSpPr txBox="1"/>
          <p:nvPr/>
        </p:nvSpPr>
        <p:spPr>
          <a:xfrm>
            <a:off x="529093" y="266033"/>
            <a:ext cx="4933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[리뷰게시판-별점 선택]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1" name="Google Shape;1171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175" y="1060650"/>
            <a:ext cx="3416701" cy="14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9775" y="570100"/>
            <a:ext cx="720222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60"/>
          <p:cNvSpPr/>
          <p:nvPr/>
        </p:nvSpPr>
        <p:spPr>
          <a:xfrm>
            <a:off x="9875700" y="1007075"/>
            <a:ext cx="1014900" cy="212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4" name="Google Shape;1174;p1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7025" y="3972863"/>
            <a:ext cx="6057900" cy="2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5725" y="4153650"/>
            <a:ext cx="4425201" cy="18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60"/>
          <p:cNvSpPr/>
          <p:nvPr/>
        </p:nvSpPr>
        <p:spPr>
          <a:xfrm>
            <a:off x="1782050" y="4568475"/>
            <a:ext cx="2903700" cy="46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160"/>
          <p:cNvSpPr/>
          <p:nvPr/>
        </p:nvSpPr>
        <p:spPr>
          <a:xfrm>
            <a:off x="10979000" y="1024775"/>
            <a:ext cx="1085700" cy="238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160"/>
          <p:cNvSpPr/>
          <p:nvPr/>
        </p:nvSpPr>
        <p:spPr>
          <a:xfrm>
            <a:off x="7289700" y="4568475"/>
            <a:ext cx="1085700" cy="238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9" name="Google Shape;1179;p160"/>
          <p:cNvCxnSpPr/>
          <p:nvPr/>
        </p:nvCxnSpPr>
        <p:spPr>
          <a:xfrm flipH="1">
            <a:off x="8145875" y="1408675"/>
            <a:ext cx="3027300" cy="3098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0" name="Google Shape;1180;p160"/>
          <p:cNvCxnSpPr/>
          <p:nvPr/>
        </p:nvCxnSpPr>
        <p:spPr>
          <a:xfrm flipH="1">
            <a:off x="4297600" y="1267450"/>
            <a:ext cx="5436900" cy="321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81" name="Google Shape;1181;p160"/>
          <p:cNvSpPr txBox="1"/>
          <p:nvPr/>
        </p:nvSpPr>
        <p:spPr>
          <a:xfrm>
            <a:off x="4862400" y="270100"/>
            <a:ext cx="2427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en-US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ReviewList.jsp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160"/>
          <p:cNvSpPr txBox="1"/>
          <p:nvPr/>
        </p:nvSpPr>
        <p:spPr>
          <a:xfrm>
            <a:off x="1084756" y="3756467"/>
            <a:ext cx="2495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en-US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ReviewMapper.xml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160"/>
          <p:cNvSpPr txBox="1"/>
          <p:nvPr/>
        </p:nvSpPr>
        <p:spPr>
          <a:xfrm>
            <a:off x="970040" y="2979749"/>
            <a:ext cx="39540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keyword 값이 null 값이 아니거나 0이 아니면 </a:t>
            </a:r>
            <a:r>
              <a:rPr lang="en-US" sz="1500" b="1">
                <a:solidFill>
                  <a:srgbClr val="FF0000"/>
                </a:solidFill>
              </a:rPr>
              <a:t>선택한 별점 조회 가능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1184" name="Google Shape;1184;p160"/>
          <p:cNvSpPr/>
          <p:nvPr/>
        </p:nvSpPr>
        <p:spPr>
          <a:xfrm>
            <a:off x="3429767" y="3571133"/>
            <a:ext cx="220800" cy="30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160"/>
          <p:cNvSpPr txBox="1"/>
          <p:nvPr/>
        </p:nvSpPr>
        <p:spPr>
          <a:xfrm>
            <a:off x="4588811" y="6150600"/>
            <a:ext cx="5190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id 값을 통해 미선택시 </a:t>
            </a:r>
            <a:r>
              <a:rPr lang="en-US" sz="1300" b="1">
                <a:solidFill>
                  <a:srgbClr val="FF0000"/>
                </a:solidFill>
              </a:rPr>
              <a:t>‘평점을 선택해주세요.’</a:t>
            </a:r>
            <a:r>
              <a:rPr lang="en-US" sz="1300" b="1"/>
              <a:t> 라는 알림창 표시</a:t>
            </a:r>
            <a:endParaRPr sz="1300" b="1"/>
          </a:p>
        </p:txBody>
      </p:sp>
      <p:sp>
        <p:nvSpPr>
          <p:cNvPr id="1186" name="Google Shape;1186;p160"/>
          <p:cNvSpPr/>
          <p:nvPr/>
        </p:nvSpPr>
        <p:spPr>
          <a:xfrm>
            <a:off x="8878367" y="5654100"/>
            <a:ext cx="317700" cy="467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61"/>
          <p:cNvSpPr txBox="1"/>
          <p:nvPr/>
        </p:nvSpPr>
        <p:spPr>
          <a:xfrm>
            <a:off x="1414032" y="367650"/>
            <a:ext cx="5393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글 등록]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2" name="Google Shape;1192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0" y="873850"/>
            <a:ext cx="5941352" cy="23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61"/>
          <p:cNvSpPr/>
          <p:nvPr/>
        </p:nvSpPr>
        <p:spPr>
          <a:xfrm>
            <a:off x="3650525" y="2996000"/>
            <a:ext cx="721200" cy="23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4" name="Google Shape;1194;p1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8163" y="2478675"/>
            <a:ext cx="2456275" cy="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7425" y="3331725"/>
            <a:ext cx="6501798" cy="34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6650" y="5186350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61"/>
          <p:cNvSpPr/>
          <p:nvPr/>
        </p:nvSpPr>
        <p:spPr>
          <a:xfrm>
            <a:off x="1414025" y="6562550"/>
            <a:ext cx="721200" cy="23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p161"/>
          <p:cNvSpPr/>
          <p:nvPr/>
        </p:nvSpPr>
        <p:spPr>
          <a:xfrm rot="-5400000">
            <a:off x="1698413" y="6345600"/>
            <a:ext cx="1527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9" name="Google Shape;1199;p161"/>
          <p:cNvSpPr txBox="1"/>
          <p:nvPr/>
        </p:nvSpPr>
        <p:spPr>
          <a:xfrm>
            <a:off x="6432874" y="144478"/>
            <a:ext cx="3063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en-US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ReviewController.java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0" name="Google Shape;1200;p161"/>
          <p:cNvSpPr/>
          <p:nvPr/>
        </p:nvSpPr>
        <p:spPr>
          <a:xfrm rot="5393273">
            <a:off x="4173892" y="3310485"/>
            <a:ext cx="1533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1" name="Google Shape;1201;p1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54050" y="561350"/>
            <a:ext cx="5719400" cy="62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22300" y="2160150"/>
            <a:ext cx="3869699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61"/>
          <p:cNvSpPr/>
          <p:nvPr/>
        </p:nvSpPr>
        <p:spPr>
          <a:xfrm>
            <a:off x="9787450" y="3398550"/>
            <a:ext cx="776700" cy="7287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161"/>
          <p:cNvSpPr/>
          <p:nvPr/>
        </p:nvSpPr>
        <p:spPr>
          <a:xfrm>
            <a:off x="6539400" y="1797025"/>
            <a:ext cx="2577300" cy="258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161"/>
          <p:cNvSpPr/>
          <p:nvPr/>
        </p:nvSpPr>
        <p:spPr>
          <a:xfrm>
            <a:off x="8322300" y="2176550"/>
            <a:ext cx="3698100" cy="1125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6" name="Google Shape;1206;p161"/>
          <p:cNvSpPr/>
          <p:nvPr/>
        </p:nvSpPr>
        <p:spPr>
          <a:xfrm>
            <a:off x="4394743" y="3045433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7" name="Google Shape;1207;p161"/>
          <p:cNvSpPr/>
          <p:nvPr/>
        </p:nvSpPr>
        <p:spPr>
          <a:xfrm>
            <a:off x="6354067" y="1465675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8" name="Google Shape;1208;p161"/>
          <p:cNvSpPr/>
          <p:nvPr/>
        </p:nvSpPr>
        <p:spPr>
          <a:xfrm>
            <a:off x="3356934" y="2625041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9" name="Google Shape;1209;p161"/>
          <p:cNvSpPr txBox="1"/>
          <p:nvPr/>
        </p:nvSpPr>
        <p:spPr>
          <a:xfrm>
            <a:off x="4624099" y="3001731"/>
            <a:ext cx="1899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글쓰기가 </a:t>
            </a:r>
            <a:r>
              <a:rPr lang="en-US" sz="1300" b="1">
                <a:solidFill>
                  <a:srgbClr val="FF0000"/>
                </a:solidFill>
              </a:rPr>
              <a:t>가능</a:t>
            </a:r>
            <a:r>
              <a:rPr lang="en-US" sz="1300" b="1"/>
              <a:t>한경우</a:t>
            </a:r>
            <a:endParaRPr sz="1300" b="1"/>
          </a:p>
        </p:txBody>
      </p:sp>
      <p:sp>
        <p:nvSpPr>
          <p:cNvPr id="1210" name="Google Shape;1210;p161"/>
          <p:cNvSpPr/>
          <p:nvPr/>
        </p:nvSpPr>
        <p:spPr>
          <a:xfrm rot="10793246">
            <a:off x="3448211" y="3045493"/>
            <a:ext cx="1527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1" name="Google Shape;1211;p161"/>
          <p:cNvSpPr txBox="1"/>
          <p:nvPr/>
        </p:nvSpPr>
        <p:spPr>
          <a:xfrm>
            <a:off x="3582785" y="2561362"/>
            <a:ext cx="20211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글쓰기가 </a:t>
            </a:r>
            <a:r>
              <a:rPr lang="en-US" sz="1300" b="1">
                <a:solidFill>
                  <a:srgbClr val="FF0000"/>
                </a:solidFill>
              </a:rPr>
              <a:t>불가능</a:t>
            </a:r>
            <a:r>
              <a:rPr lang="en-US" sz="1300" b="1"/>
              <a:t>한경우</a:t>
            </a:r>
            <a:endParaRPr sz="1300" b="1"/>
          </a:p>
        </p:txBody>
      </p:sp>
      <p:sp>
        <p:nvSpPr>
          <p:cNvPr id="1212" name="Google Shape;1212;p161"/>
          <p:cNvSpPr txBox="1"/>
          <p:nvPr/>
        </p:nvSpPr>
        <p:spPr>
          <a:xfrm>
            <a:off x="6671765" y="1435167"/>
            <a:ext cx="5048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세션값을 통해 해당 예약 테이블의 정보를 조회하여 권한여부를 확인한다.</a:t>
            </a:r>
            <a:endParaRPr sz="1100" b="1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62"/>
          <p:cNvSpPr txBox="1"/>
          <p:nvPr/>
        </p:nvSpPr>
        <p:spPr>
          <a:xfrm>
            <a:off x="1414029" y="367650"/>
            <a:ext cx="3976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[리뷰게시판- 글 등록]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8" name="Google Shape;1218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0" y="873850"/>
            <a:ext cx="5941352" cy="23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950" y="2461413"/>
            <a:ext cx="2456275" cy="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7425" y="3331725"/>
            <a:ext cx="6501798" cy="34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6650" y="5186350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62"/>
          <p:cNvSpPr/>
          <p:nvPr/>
        </p:nvSpPr>
        <p:spPr>
          <a:xfrm>
            <a:off x="1110200" y="2506075"/>
            <a:ext cx="2236500" cy="76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162"/>
          <p:cNvSpPr txBox="1"/>
          <p:nvPr/>
        </p:nvSpPr>
        <p:spPr>
          <a:xfrm>
            <a:off x="10620900" y="1171050"/>
            <a:ext cx="1387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ReveiwList.jsp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4" name="Google Shape;1224;p1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51125" y="490750"/>
            <a:ext cx="5675300" cy="62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92375" y="1772875"/>
            <a:ext cx="5534052" cy="3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62"/>
          <p:cNvSpPr/>
          <p:nvPr/>
        </p:nvSpPr>
        <p:spPr>
          <a:xfrm>
            <a:off x="6989525" y="1823500"/>
            <a:ext cx="5019300" cy="308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162"/>
          <p:cNvSpPr/>
          <p:nvPr/>
        </p:nvSpPr>
        <p:spPr>
          <a:xfrm>
            <a:off x="9390275" y="5048125"/>
            <a:ext cx="1076700" cy="853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162"/>
          <p:cNvSpPr/>
          <p:nvPr/>
        </p:nvSpPr>
        <p:spPr>
          <a:xfrm>
            <a:off x="6671800" y="5521700"/>
            <a:ext cx="2665500" cy="91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9" name="Google Shape;1229;p162"/>
          <p:cNvSpPr txBox="1"/>
          <p:nvPr/>
        </p:nvSpPr>
        <p:spPr>
          <a:xfrm>
            <a:off x="6530591" y="137414"/>
            <a:ext cx="2798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en-US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ReviewController.java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162"/>
          <p:cNvSpPr txBox="1"/>
          <p:nvPr/>
        </p:nvSpPr>
        <p:spPr>
          <a:xfrm>
            <a:off x="6989525" y="1465658"/>
            <a:ext cx="2162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en-US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ReviewList.jsp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p162"/>
          <p:cNvSpPr/>
          <p:nvPr/>
        </p:nvSpPr>
        <p:spPr>
          <a:xfrm rot="10793246">
            <a:off x="3545299" y="3045493"/>
            <a:ext cx="1527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Google Shape;1232;p162"/>
          <p:cNvSpPr/>
          <p:nvPr/>
        </p:nvSpPr>
        <p:spPr>
          <a:xfrm>
            <a:off x="3474734" y="2657208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3" name="Google Shape;1233;p162"/>
          <p:cNvSpPr/>
          <p:nvPr/>
        </p:nvSpPr>
        <p:spPr>
          <a:xfrm>
            <a:off x="7765834" y="3199508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4" name="Google Shape;1234;p162"/>
          <p:cNvSpPr txBox="1"/>
          <p:nvPr/>
        </p:nvSpPr>
        <p:spPr>
          <a:xfrm>
            <a:off x="9390367" y="5954200"/>
            <a:ext cx="27981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예약 번호</a:t>
            </a:r>
            <a:r>
              <a:rPr lang="en-US" sz="1300"/>
              <a:t>가 없거나 </a:t>
            </a:r>
            <a:r>
              <a:rPr lang="en-US" sz="1300" b="1"/>
              <a:t>청소 완료</a:t>
            </a:r>
            <a:r>
              <a:rPr lang="en-US" sz="1300"/>
              <a:t>가 되지 않았을 시 </a:t>
            </a:r>
            <a:r>
              <a:rPr lang="en-US" sz="1300" b="1">
                <a:solidFill>
                  <a:srgbClr val="FF0000"/>
                </a:solidFill>
              </a:rPr>
              <a:t>글쓰기 불가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1235" name="Google Shape;1235;p162"/>
          <p:cNvSpPr/>
          <p:nvPr/>
        </p:nvSpPr>
        <p:spPr>
          <a:xfrm rot="5393273">
            <a:off x="3953235" y="3266354"/>
            <a:ext cx="1533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6" name="Google Shape;1236;p162"/>
          <p:cNvSpPr/>
          <p:nvPr/>
        </p:nvSpPr>
        <p:spPr>
          <a:xfrm>
            <a:off x="4227044" y="2983650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7" name="Google Shape;1237;p162"/>
          <p:cNvSpPr txBox="1"/>
          <p:nvPr/>
        </p:nvSpPr>
        <p:spPr>
          <a:xfrm>
            <a:off x="4456400" y="2939947"/>
            <a:ext cx="1899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글쓰기가 </a:t>
            </a:r>
            <a:r>
              <a:rPr lang="en-US" sz="1300" b="1">
                <a:solidFill>
                  <a:srgbClr val="FF0000"/>
                </a:solidFill>
              </a:rPr>
              <a:t>가능</a:t>
            </a:r>
            <a:r>
              <a:rPr lang="en-US" sz="1300" b="1"/>
              <a:t>한경우</a:t>
            </a:r>
            <a:endParaRPr sz="1300" b="1"/>
          </a:p>
        </p:txBody>
      </p:sp>
      <p:sp>
        <p:nvSpPr>
          <p:cNvPr id="1238" name="Google Shape;1238;p162"/>
          <p:cNvSpPr txBox="1"/>
          <p:nvPr/>
        </p:nvSpPr>
        <p:spPr>
          <a:xfrm>
            <a:off x="3679874" y="2587840"/>
            <a:ext cx="20211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글쓰기가 </a:t>
            </a:r>
            <a:r>
              <a:rPr lang="en-US" sz="1300" b="1">
                <a:solidFill>
                  <a:srgbClr val="FF0000"/>
                </a:solidFill>
              </a:rPr>
              <a:t>불가능</a:t>
            </a:r>
            <a:r>
              <a:rPr lang="en-US" sz="1300" b="1"/>
              <a:t>한경우</a:t>
            </a:r>
            <a:endParaRPr sz="1300" b="1"/>
          </a:p>
        </p:txBody>
      </p:sp>
      <p:sp>
        <p:nvSpPr>
          <p:cNvPr id="1239" name="Google Shape;1239;p162"/>
          <p:cNvSpPr/>
          <p:nvPr/>
        </p:nvSpPr>
        <p:spPr>
          <a:xfrm>
            <a:off x="7960744" y="3884116"/>
            <a:ext cx="293700" cy="328500"/>
          </a:xfrm>
          <a:prstGeom prst="ellipse">
            <a:avLst/>
          </a:prstGeom>
          <a:solidFill>
            <a:srgbClr val="4F81B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0" name="Google Shape;1240;p162"/>
          <p:cNvSpPr txBox="1"/>
          <p:nvPr/>
        </p:nvSpPr>
        <p:spPr>
          <a:xfrm>
            <a:off x="8172447" y="3839993"/>
            <a:ext cx="3768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u="sng"/>
              <a:t>하단의 매핑명으로 이동하여 정상적으로 글쓰기 가능</a:t>
            </a:r>
            <a:endParaRPr sz="900" b="1" u="sng"/>
          </a:p>
        </p:txBody>
      </p:sp>
      <p:sp>
        <p:nvSpPr>
          <p:cNvPr id="1241" name="Google Shape;1241;p162"/>
          <p:cNvSpPr txBox="1"/>
          <p:nvPr/>
        </p:nvSpPr>
        <p:spPr>
          <a:xfrm>
            <a:off x="7989488" y="3155786"/>
            <a:ext cx="3976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u="sng">
                <a:solidFill>
                  <a:srgbClr val="FF0000"/>
                </a:solidFill>
              </a:rPr>
              <a:t>예약번호</a:t>
            </a:r>
            <a:r>
              <a:rPr lang="en-US" sz="900" b="1" u="sng"/>
              <a:t>와 </a:t>
            </a:r>
            <a:r>
              <a:rPr lang="en-US" sz="900" b="1" u="sng">
                <a:solidFill>
                  <a:srgbClr val="FF0000"/>
                </a:solidFill>
              </a:rPr>
              <a:t>청소완료 여부</a:t>
            </a:r>
            <a:r>
              <a:rPr lang="en-US" sz="900" b="1" u="sng"/>
              <a:t>를 확인하여 권한이 없는 경우 글쓰기 불가</a:t>
            </a:r>
            <a:endParaRPr sz="900" b="1" u="sng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63"/>
          <p:cNvSpPr txBox="1"/>
          <p:nvPr/>
        </p:nvSpPr>
        <p:spPr>
          <a:xfrm>
            <a:off x="1414024" y="367650"/>
            <a:ext cx="4262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글 등록]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7" name="Google Shape;1247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100" y="975725"/>
            <a:ext cx="8203125" cy="56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650" y="4758375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63"/>
          <p:cNvSpPr/>
          <p:nvPr/>
        </p:nvSpPr>
        <p:spPr>
          <a:xfrm rot="-5400000">
            <a:off x="1800313" y="6009325"/>
            <a:ext cx="1527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0" name="Google Shape;1250;p163"/>
          <p:cNvSpPr/>
          <p:nvPr/>
        </p:nvSpPr>
        <p:spPr>
          <a:xfrm>
            <a:off x="2516975" y="2058425"/>
            <a:ext cx="3485100" cy="315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1" name="Google Shape;1251;p163"/>
          <p:cNvSpPr/>
          <p:nvPr/>
        </p:nvSpPr>
        <p:spPr>
          <a:xfrm rot="-5400000">
            <a:off x="5735675" y="5251425"/>
            <a:ext cx="1610100" cy="1077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2" name="Google Shape;1252;p163"/>
          <p:cNvSpPr txBox="1"/>
          <p:nvPr/>
        </p:nvSpPr>
        <p:spPr>
          <a:xfrm>
            <a:off x="7360800" y="181833"/>
            <a:ext cx="3044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en-US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ReviewController.java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3" name="Google Shape;1253;p1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3250" y="554950"/>
            <a:ext cx="4680825" cy="61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01445" y="3788450"/>
            <a:ext cx="4261798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63"/>
          <p:cNvSpPr/>
          <p:nvPr/>
        </p:nvSpPr>
        <p:spPr>
          <a:xfrm>
            <a:off x="3432550" y="4286025"/>
            <a:ext cx="2243700" cy="2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6" name="Google Shape;1256;p163"/>
          <p:cNvSpPr/>
          <p:nvPr/>
        </p:nvSpPr>
        <p:spPr>
          <a:xfrm>
            <a:off x="7762125" y="6466050"/>
            <a:ext cx="3485100" cy="24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7" name="Google Shape;1257;p163"/>
          <p:cNvSpPr/>
          <p:nvPr/>
        </p:nvSpPr>
        <p:spPr>
          <a:xfrm>
            <a:off x="7832725" y="2113750"/>
            <a:ext cx="4262100" cy="403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8" name="Google Shape;1258;p163"/>
          <p:cNvSpPr txBox="1"/>
          <p:nvPr/>
        </p:nvSpPr>
        <p:spPr>
          <a:xfrm>
            <a:off x="3201450" y="3567638"/>
            <a:ext cx="24537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en-US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ReviewRegister.jsp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9" name="Google Shape;1259;p163"/>
          <p:cNvSpPr/>
          <p:nvPr/>
        </p:nvSpPr>
        <p:spPr>
          <a:xfrm>
            <a:off x="141233" y="1367297"/>
            <a:ext cx="2240100" cy="315900"/>
          </a:xfrm>
          <a:prstGeom prst="rect">
            <a:avLst/>
          </a:prstGeom>
          <a:solidFill>
            <a:srgbClr val="366092"/>
          </a:solidFill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163"/>
          <p:cNvSpPr txBox="1"/>
          <p:nvPr/>
        </p:nvSpPr>
        <p:spPr>
          <a:xfrm>
            <a:off x="463144" y="1367300"/>
            <a:ext cx="1866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>
                <a:solidFill>
                  <a:srgbClr val="FFFFFF"/>
                </a:solidFill>
              </a:rPr>
              <a:t>글 등록 페이지요구사항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63"/>
          <p:cNvSpPr/>
          <p:nvPr/>
        </p:nvSpPr>
        <p:spPr>
          <a:xfrm>
            <a:off x="144867" y="1683300"/>
            <a:ext cx="2240100" cy="1884300"/>
          </a:xfrm>
          <a:prstGeom prst="rect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63"/>
          <p:cNvSpPr txBox="1"/>
          <p:nvPr/>
        </p:nvSpPr>
        <p:spPr>
          <a:xfrm>
            <a:off x="246733" y="1760900"/>
            <a:ext cx="2064900" cy="1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- </a:t>
            </a: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종류: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예약번호를 통해 자동으로 입력 될 수 있도록 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평점: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 하지 않았을 시 글 등록이 불가할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내용: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400자 초과 혹은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 입력 시 글 등록이 불가할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100" b="1"/>
          </a:p>
        </p:txBody>
      </p:sp>
      <p:sp>
        <p:nvSpPr>
          <p:cNvPr id="1263" name="Google Shape;1263;p163"/>
          <p:cNvSpPr/>
          <p:nvPr/>
        </p:nvSpPr>
        <p:spPr>
          <a:xfrm>
            <a:off x="193333" y="1797033"/>
            <a:ext cx="2082900" cy="61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63"/>
          <p:cNvSpPr txBox="1"/>
          <p:nvPr/>
        </p:nvSpPr>
        <p:spPr>
          <a:xfrm>
            <a:off x="9169633" y="2670833"/>
            <a:ext cx="28683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ex)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예약번호:</a:t>
            </a:r>
            <a:r>
              <a:rPr lang="en-US" sz="1300" b="1">
                <a:solidFill>
                  <a:srgbClr val="FF0000"/>
                </a:solidFill>
              </a:rPr>
              <a:t>50</a:t>
            </a:r>
            <a:r>
              <a:rPr lang="en-US" sz="1300" b="1"/>
              <a:t>000041230814103715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예약번호 </a:t>
            </a:r>
            <a:r>
              <a:rPr lang="en-US" sz="1300" b="1">
                <a:solidFill>
                  <a:srgbClr val="FF0000"/>
                </a:solidFill>
              </a:rPr>
              <a:t>앞 2자리 숫자</a:t>
            </a:r>
            <a:r>
              <a:rPr lang="en-US" sz="1300" b="1"/>
              <a:t>를 통해 서비스 종류를 알 수 있음.</a:t>
            </a:r>
            <a:endParaRPr sz="1300" b="1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64"/>
          <p:cNvSpPr txBox="1"/>
          <p:nvPr/>
        </p:nvSpPr>
        <p:spPr>
          <a:xfrm>
            <a:off x="1414024" y="367650"/>
            <a:ext cx="4262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글 등록]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0" name="Google Shape;1270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100" y="975725"/>
            <a:ext cx="8203125" cy="56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650" y="4758375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64"/>
          <p:cNvSpPr/>
          <p:nvPr/>
        </p:nvSpPr>
        <p:spPr>
          <a:xfrm rot="-5400000">
            <a:off x="1800313" y="6009325"/>
            <a:ext cx="152700" cy="13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3" name="Google Shape;1273;p164"/>
          <p:cNvSpPr/>
          <p:nvPr/>
        </p:nvSpPr>
        <p:spPr>
          <a:xfrm>
            <a:off x="2462965" y="2917967"/>
            <a:ext cx="1437600" cy="46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p164"/>
          <p:cNvSpPr/>
          <p:nvPr/>
        </p:nvSpPr>
        <p:spPr>
          <a:xfrm>
            <a:off x="2462951" y="2467833"/>
            <a:ext cx="4579500" cy="37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5" name="Google Shape;1275;p1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4325" y="622825"/>
            <a:ext cx="4872101" cy="611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64"/>
          <p:cNvSpPr/>
          <p:nvPr/>
        </p:nvSpPr>
        <p:spPr>
          <a:xfrm>
            <a:off x="7642675" y="1876475"/>
            <a:ext cx="4448400" cy="412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7" name="Google Shape;1277;p164"/>
          <p:cNvSpPr txBox="1"/>
          <p:nvPr/>
        </p:nvSpPr>
        <p:spPr>
          <a:xfrm>
            <a:off x="7298475" y="322825"/>
            <a:ext cx="2312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r>
              <a:rPr lang="en-US" sz="1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ReviewRegister.jsp</a:t>
            </a:r>
            <a:endParaRPr sz="1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164"/>
          <p:cNvSpPr/>
          <p:nvPr/>
        </p:nvSpPr>
        <p:spPr>
          <a:xfrm>
            <a:off x="97100" y="1340830"/>
            <a:ext cx="2240100" cy="315900"/>
          </a:xfrm>
          <a:prstGeom prst="rect">
            <a:avLst/>
          </a:prstGeom>
          <a:solidFill>
            <a:srgbClr val="366092"/>
          </a:solidFill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64"/>
          <p:cNvSpPr txBox="1"/>
          <p:nvPr/>
        </p:nvSpPr>
        <p:spPr>
          <a:xfrm>
            <a:off x="419010" y="1340833"/>
            <a:ext cx="18669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>
                <a:solidFill>
                  <a:srgbClr val="FFFFFF"/>
                </a:solidFill>
              </a:rPr>
              <a:t>글 등록 페이지요구사항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164"/>
          <p:cNvSpPr/>
          <p:nvPr/>
        </p:nvSpPr>
        <p:spPr>
          <a:xfrm>
            <a:off x="91907" y="1656833"/>
            <a:ext cx="2240100" cy="1884300"/>
          </a:xfrm>
          <a:prstGeom prst="rect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64"/>
          <p:cNvSpPr txBox="1"/>
          <p:nvPr/>
        </p:nvSpPr>
        <p:spPr>
          <a:xfrm>
            <a:off x="202600" y="1734433"/>
            <a:ext cx="2064900" cy="17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종류: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예약번호를 통해 자동으로 입력 될 수 있도록 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평점: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 하지 않았을 시 글 등록이 불가할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내용: </a:t>
            </a: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400자 초과 혹은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 입력 시 글 등록이 불가할 것.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2" name="Google Shape;1282;p164"/>
          <p:cNvSpPr/>
          <p:nvPr/>
        </p:nvSpPr>
        <p:spPr>
          <a:xfrm>
            <a:off x="194575" y="2414876"/>
            <a:ext cx="2056500" cy="107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6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66"/>
          <p:cNvSpPr/>
          <p:nvPr/>
        </p:nvSpPr>
        <p:spPr>
          <a:xfrm>
            <a:off x="1338653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마이페이지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 보기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내정보 확인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(이름, 아이디, 비밀번호, 전화번호, 이메일주소, 가입일)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내정보 수정</a:t>
            </a: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(아이디, 가입일 제외한 나머지 정보 수정 가능 -&gt; 수정완료 버튼 클릭 시 비밀번호 확인 정규식 실행) 완료버튼 클릭 시 내정보 보기 페이지로 이동하여 수정된 정보 확인 가능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CONFIRM 알람창 띄움, 확인 버튼 클릭 시 로그아웃, 메인페이지로 이동 -&gt; DB상 회원구분 “유지” -&gt; “탈퇴”로 변경, 추후 재로그인 시도 시 로그인 불가 처리 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최신 예약일 기준 리스트</a:t>
            </a: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예약번호, 이름, 상품정보, 옵션정보 청소일자, 요청상태)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예약번호 클릭 시 예약건 상세보기 페이지로 이동 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상세보기 페이지(예약번호, 아이디, 상품정보, 옵션정보, 예약일자, 예약주소, 예약현황, 청소완료여부) 확인 가능 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추가예약 버튼, 취소요청버튼, 목록으로 돌아가기 버튼 활성화 (단, 이미 취소요청이 완료되었거나, 청소가 완료된 예약 건은  ALERT 창 띄우며 알린 후 취소요청 버튼 비활성화 처리)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취소요청 버튼 클릭 시 예약상세 현황 목록 페이지로 이동, DB상 “취소요청”으로 변경</a:t>
            </a:r>
            <a:endParaRPr sz="16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66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91" name="Google Shape;291;p66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6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만</a:t>
              </a: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65"/>
          <p:cNvSpPr txBox="1"/>
          <p:nvPr/>
        </p:nvSpPr>
        <p:spPr>
          <a:xfrm>
            <a:off x="1414023" y="367650"/>
            <a:ext cx="5861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리스트 페이지]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8" name="Google Shape;1288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000" y="1036875"/>
            <a:ext cx="10567675" cy="4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65"/>
          <p:cNvSpPr/>
          <p:nvPr/>
        </p:nvSpPr>
        <p:spPr>
          <a:xfrm>
            <a:off x="1385875" y="2914400"/>
            <a:ext cx="10068000" cy="45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0" name="Google Shape;1290;p165"/>
          <p:cNvSpPr txBox="1"/>
          <p:nvPr/>
        </p:nvSpPr>
        <p:spPr>
          <a:xfrm>
            <a:off x="6901267" y="4091867"/>
            <a:ext cx="48015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글 등록이 완료되면 </a:t>
            </a:r>
            <a:r>
              <a:rPr lang="en-US" sz="1900" b="1"/>
              <a:t>평점 순</a:t>
            </a:r>
            <a:r>
              <a:rPr lang="en-US" sz="1900"/>
              <a:t>, 평점이 같을 시 </a:t>
            </a:r>
            <a:r>
              <a:rPr lang="en-US" sz="1900" b="1"/>
              <a:t>최신 등록일자 순</a:t>
            </a:r>
            <a:r>
              <a:rPr lang="en-US" sz="1900"/>
              <a:t>으로 리스트 페이지에 나타남</a:t>
            </a:r>
            <a:endParaRPr sz="1900"/>
          </a:p>
        </p:txBody>
      </p:sp>
      <p:sp>
        <p:nvSpPr>
          <p:cNvPr id="1291" name="Google Shape;1291;p165"/>
          <p:cNvSpPr/>
          <p:nvPr/>
        </p:nvSpPr>
        <p:spPr>
          <a:xfrm>
            <a:off x="7677967" y="3624067"/>
            <a:ext cx="432300" cy="520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66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p166"/>
          <p:cNvSpPr txBox="1"/>
          <p:nvPr/>
        </p:nvSpPr>
        <p:spPr>
          <a:xfrm>
            <a:off x="2716443" y="2663444"/>
            <a:ext cx="7004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 이용 가능</a:t>
            </a:r>
            <a:endParaRPr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담당자:공윤정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167" descr="텍스트, 스크린샷, 소프트웨어, 웹 페이지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327" y="1106955"/>
            <a:ext cx="9219656" cy="40483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05" name="Google Shape;1305;p167"/>
          <p:cNvSpPr/>
          <p:nvPr/>
        </p:nvSpPr>
        <p:spPr>
          <a:xfrm>
            <a:off x="10049522" y="1920101"/>
            <a:ext cx="544500" cy="20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6" name="Google Shape;1306;p167"/>
          <p:cNvSpPr/>
          <p:nvPr/>
        </p:nvSpPr>
        <p:spPr>
          <a:xfrm>
            <a:off x="9945550" y="176572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7" name="Google Shape;1307;p167"/>
          <p:cNvSpPr txBox="1"/>
          <p:nvPr/>
        </p:nvSpPr>
        <p:spPr>
          <a:xfrm>
            <a:off x="8309499" y="2147261"/>
            <a:ext cx="40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1. 로그인 후 마이페이지 버튼 클릭 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68"/>
          <p:cNvSpPr txBox="1"/>
          <p:nvPr/>
        </p:nvSpPr>
        <p:spPr>
          <a:xfrm>
            <a:off x="1218711" y="188042"/>
            <a:ext cx="2489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보기]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4" name="Google Shape;1314;p168" descr="텍스트, 스크린샷, 폰트, 도표이(가) 표시된 사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20" y="1553873"/>
            <a:ext cx="7684384" cy="36120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15" name="Google Shape;1315;p168"/>
          <p:cNvSpPr/>
          <p:nvPr/>
        </p:nvSpPr>
        <p:spPr>
          <a:xfrm>
            <a:off x="2262987" y="4572000"/>
            <a:ext cx="1011300" cy="43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16" name="Google Shape;1316;p168"/>
          <p:cNvCxnSpPr/>
          <p:nvPr/>
        </p:nvCxnSpPr>
        <p:spPr>
          <a:xfrm rot="-5400000" flipH="1">
            <a:off x="2521949" y="5292870"/>
            <a:ext cx="443100" cy="600"/>
          </a:xfrm>
          <a:prstGeom prst="curvedConnector3">
            <a:avLst>
              <a:gd name="adj1" fmla="val 49995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17" name="Google Shape;1317;p168"/>
          <p:cNvSpPr txBox="1"/>
          <p:nvPr/>
        </p:nvSpPr>
        <p:spPr>
          <a:xfrm>
            <a:off x="1574276" y="5552386"/>
            <a:ext cx="29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 정보 수정 페이지로 이동</a:t>
            </a:r>
            <a:endParaRPr/>
          </a:p>
        </p:txBody>
      </p:sp>
      <p:sp>
        <p:nvSpPr>
          <p:cNvPr id="1318" name="Google Shape;1318;p168"/>
          <p:cNvSpPr/>
          <p:nvPr/>
        </p:nvSpPr>
        <p:spPr>
          <a:xfrm>
            <a:off x="2159015" y="4462991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19" name="Google Shape;1319;p168"/>
          <p:cNvGraphicFramePr/>
          <p:nvPr/>
        </p:nvGraphicFramePr>
        <p:xfrm>
          <a:off x="9209988" y="155387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{420B96D4-A1DD-4FBB-B6C8-754A6CDC94CC}</a:tableStyleId>
              </a:tblPr>
              <a:tblGrid>
                <a:gridCol w="285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7850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내 정보 보기 페이지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 - 아이디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 - 패스워드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 - 이름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 - 전화번호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 - 이메일 주소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 - 가입일 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내 정보 수정 클릭 시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 - 내 정보 수정 페이지로 이동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20" name="Google Shape;1320;p168"/>
          <p:cNvSpPr/>
          <p:nvPr/>
        </p:nvSpPr>
        <p:spPr>
          <a:xfrm>
            <a:off x="2178976" y="182272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169" descr="텍스트, 스크린샷, 폰트, 도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897" y="3976716"/>
            <a:ext cx="5278263" cy="244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69"/>
          <p:cNvSpPr txBox="1"/>
          <p:nvPr/>
        </p:nvSpPr>
        <p:spPr>
          <a:xfrm>
            <a:off x="1066146" y="182460"/>
            <a:ext cx="2489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수정]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8" name="Google Shape;1328;p169" descr="텍스트, 스크린샷, 폰트, 번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6183" y="832138"/>
            <a:ext cx="5351595" cy="280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69" descr="텍스트, 스크린샷, 폰트, 디스플레이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5687" y="1048661"/>
            <a:ext cx="3233450" cy="9875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30" name="Google Shape;1330;p169" descr="텍스트, 스크린샷, 디스플레이, 폰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5687" y="2333737"/>
            <a:ext cx="3233450" cy="10040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31" name="Google Shape;1331;p169" descr="텍스트, 스크린샷, 디스플레이, 폰트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5686" y="3635355"/>
            <a:ext cx="3233450" cy="10044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32" name="Google Shape;1332;p169"/>
          <p:cNvSpPr/>
          <p:nvPr/>
        </p:nvSpPr>
        <p:spPr>
          <a:xfrm>
            <a:off x="1961329" y="5354425"/>
            <a:ext cx="1498200" cy="198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3" name="Google Shape;1333;p169"/>
          <p:cNvCxnSpPr/>
          <p:nvPr/>
        </p:nvCxnSpPr>
        <p:spPr>
          <a:xfrm flipH="1">
            <a:off x="4223058" y="4920790"/>
            <a:ext cx="1000500" cy="518400"/>
          </a:xfrm>
          <a:prstGeom prst="curvedConnector3">
            <a:avLst>
              <a:gd name="adj1" fmla="val -4655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34" name="Google Shape;1334;p169"/>
          <p:cNvSpPr/>
          <p:nvPr/>
        </p:nvSpPr>
        <p:spPr>
          <a:xfrm>
            <a:off x="5223558" y="5354425"/>
            <a:ext cx="1314300" cy="109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169"/>
          <p:cNvSpPr/>
          <p:nvPr/>
        </p:nvSpPr>
        <p:spPr>
          <a:xfrm>
            <a:off x="1753385" y="3157151"/>
            <a:ext cx="697500" cy="336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6" name="Google Shape;1336;p169"/>
          <p:cNvSpPr/>
          <p:nvPr/>
        </p:nvSpPr>
        <p:spPr>
          <a:xfrm>
            <a:off x="1649414" y="3055671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p169"/>
          <p:cNvSpPr/>
          <p:nvPr/>
        </p:nvSpPr>
        <p:spPr>
          <a:xfrm>
            <a:off x="3758009" y="957501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169"/>
          <p:cNvSpPr/>
          <p:nvPr/>
        </p:nvSpPr>
        <p:spPr>
          <a:xfrm>
            <a:off x="3748582" y="221186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169"/>
          <p:cNvSpPr/>
          <p:nvPr/>
        </p:nvSpPr>
        <p:spPr>
          <a:xfrm>
            <a:off x="3721714" y="3544414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0" name="Google Shape;1340;p169"/>
          <p:cNvSpPr/>
          <p:nvPr/>
        </p:nvSpPr>
        <p:spPr>
          <a:xfrm>
            <a:off x="3431633" y="513633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41" name="Google Shape;1341;p169"/>
          <p:cNvGraphicFramePr/>
          <p:nvPr/>
        </p:nvGraphicFramePr>
        <p:xfrm>
          <a:off x="8506109" y="15259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{420B96D4-A1DD-4FBB-B6C8-754A6CDC94CC}</a:tableStyleId>
              </a:tblPr>
              <a:tblGrid>
                <a:gridCol w="29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1. 수정완료 버튼 클릭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수정 전 비밀번호 재입력 알림창 팝업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3. 비밀번호가 일치하지 않는다면 수정 불가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4. 비밀번호가 일치하다면 수정 완료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5. 내 정보 보기 페이지로 이동하여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내 정보 수정여부 확인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70"/>
          <p:cNvSpPr txBox="1"/>
          <p:nvPr/>
        </p:nvSpPr>
        <p:spPr>
          <a:xfrm>
            <a:off x="1068607" y="136450"/>
            <a:ext cx="2489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수정]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8" name="Google Shape;1348;p170"/>
          <p:cNvSpPr/>
          <p:nvPr/>
        </p:nvSpPr>
        <p:spPr>
          <a:xfrm>
            <a:off x="5223558" y="5354425"/>
            <a:ext cx="1314300" cy="109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49" name="Google Shape;1349;p170"/>
          <p:cNvGrpSpPr/>
          <p:nvPr/>
        </p:nvGrpSpPr>
        <p:grpSpPr>
          <a:xfrm>
            <a:off x="964636" y="891930"/>
            <a:ext cx="6832793" cy="2934218"/>
            <a:chOff x="978177" y="919324"/>
            <a:chExt cx="6832793" cy="2934218"/>
          </a:xfrm>
        </p:grpSpPr>
        <p:pic>
          <p:nvPicPr>
            <p:cNvPr id="1350" name="Google Shape;1350;p170" descr="텍스트, 스크린샷, 폰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5349" y="1024406"/>
              <a:ext cx="6805621" cy="2829136"/>
            </a:xfrm>
            <a:prstGeom prst="rect">
              <a:avLst/>
            </a:prstGeom>
            <a:noFill/>
            <a:ln w="9525" cap="flat" cmpd="sng">
              <a:solidFill>
                <a:srgbClr val="3A3838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51" name="Google Shape;1351;p170"/>
            <p:cNvSpPr/>
            <p:nvPr/>
          </p:nvSpPr>
          <p:spPr>
            <a:xfrm>
              <a:off x="978177" y="919324"/>
              <a:ext cx="207900" cy="210300"/>
            </a:xfrm>
            <a:prstGeom prst="ellipse">
              <a:avLst/>
            </a:prstGeom>
            <a:solidFill>
              <a:srgbClr val="8DA9DB"/>
            </a:solidFill>
            <a:ln w="127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                       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52" name="Google Shape;1352;p170"/>
          <p:cNvGrpSpPr/>
          <p:nvPr/>
        </p:nvGrpSpPr>
        <p:grpSpPr>
          <a:xfrm>
            <a:off x="1474247" y="4148102"/>
            <a:ext cx="3375365" cy="2299832"/>
            <a:chOff x="1474247" y="4148102"/>
            <a:chExt cx="3375365" cy="2299832"/>
          </a:xfrm>
        </p:grpSpPr>
        <p:pic>
          <p:nvPicPr>
            <p:cNvPr id="1353" name="Google Shape;1353;p170" descr="텍스트, 폰트, 스크린샷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8452" y="4253184"/>
              <a:ext cx="3231160" cy="2194750"/>
            </a:xfrm>
            <a:prstGeom prst="rect">
              <a:avLst/>
            </a:prstGeom>
            <a:noFill/>
            <a:ln w="9525" cap="flat" cmpd="sng">
              <a:solidFill>
                <a:srgbClr val="3A3838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54" name="Google Shape;1354;p170"/>
            <p:cNvSpPr/>
            <p:nvPr/>
          </p:nvSpPr>
          <p:spPr>
            <a:xfrm>
              <a:off x="1474247" y="4148102"/>
              <a:ext cx="207900" cy="210300"/>
            </a:xfrm>
            <a:prstGeom prst="ellipse">
              <a:avLst/>
            </a:prstGeom>
            <a:solidFill>
              <a:srgbClr val="8DA9DB"/>
            </a:solidFill>
            <a:ln w="127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355" name="Google Shape;1355;p170"/>
          <p:cNvGraphicFramePr/>
          <p:nvPr/>
        </p:nvGraphicFramePr>
        <p:xfrm>
          <a:off x="5223558" y="508565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{420B96D4-A1DD-4FBB-B6C8-754A6CDC94CC}</a:tableStyleId>
              </a:tblPr>
              <a:tblGrid>
                <a:gridCol w="286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내 정보 수정 처리 CONTROLLER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 내 정보 수정 처리 MAPPER.XML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3.  내 정보 수정처리 SCRIPT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56" name="Google Shape;1356;p170"/>
          <p:cNvGrpSpPr/>
          <p:nvPr/>
        </p:nvGrpSpPr>
        <p:grpSpPr>
          <a:xfrm>
            <a:off x="7810969" y="891930"/>
            <a:ext cx="3762228" cy="3652400"/>
            <a:chOff x="7810969" y="891930"/>
            <a:chExt cx="3762228" cy="3652400"/>
          </a:xfrm>
        </p:grpSpPr>
        <p:pic>
          <p:nvPicPr>
            <p:cNvPr id="1357" name="Google Shape;1357;p170" descr="텍스트, 스크린샷, 폰트, 번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91437" y="1024406"/>
              <a:ext cx="3681760" cy="3519924"/>
            </a:xfrm>
            <a:prstGeom prst="rect">
              <a:avLst/>
            </a:prstGeom>
            <a:noFill/>
            <a:ln w="9525" cap="flat" cmpd="sng">
              <a:solidFill>
                <a:srgbClr val="3A3838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58" name="Google Shape;1358;p170"/>
            <p:cNvSpPr/>
            <p:nvPr/>
          </p:nvSpPr>
          <p:spPr>
            <a:xfrm>
              <a:off x="7810969" y="891930"/>
              <a:ext cx="207900" cy="210300"/>
            </a:xfrm>
            <a:prstGeom prst="ellipse">
              <a:avLst/>
            </a:prstGeom>
            <a:solidFill>
              <a:srgbClr val="8DA9DB"/>
            </a:solidFill>
            <a:ln w="127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59" name="Google Shape;1359;p170"/>
          <p:cNvSpPr/>
          <p:nvPr/>
        </p:nvSpPr>
        <p:spPr>
          <a:xfrm>
            <a:off x="8394192" y="2185416"/>
            <a:ext cx="2990100" cy="2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0" name="Google Shape;1360;p170"/>
          <p:cNvSpPr/>
          <p:nvPr/>
        </p:nvSpPr>
        <p:spPr>
          <a:xfrm>
            <a:off x="8467344" y="2889504"/>
            <a:ext cx="2459700" cy="201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71"/>
          <p:cNvSpPr txBox="1"/>
          <p:nvPr/>
        </p:nvSpPr>
        <p:spPr>
          <a:xfrm>
            <a:off x="971741" y="181215"/>
            <a:ext cx="3528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 예약현황 목록]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7" name="Google Shape;1367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5491644"/>
            <a:ext cx="586791" cy="297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8" name="Google Shape;1368;p171"/>
          <p:cNvGrpSpPr/>
          <p:nvPr/>
        </p:nvGrpSpPr>
        <p:grpSpPr>
          <a:xfrm>
            <a:off x="3010294" y="1352192"/>
            <a:ext cx="7049111" cy="3673158"/>
            <a:chOff x="3010294" y="1352192"/>
            <a:chExt cx="7049111" cy="3673158"/>
          </a:xfrm>
        </p:grpSpPr>
        <p:pic>
          <p:nvPicPr>
            <p:cNvPr id="1369" name="Google Shape;1369;p171" descr="텍스트, 스크린샷, 폰트, 번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10294" y="1352192"/>
              <a:ext cx="7049111" cy="3673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0" name="Google Shape;1370;p171"/>
            <p:cNvSpPr/>
            <p:nvPr/>
          </p:nvSpPr>
          <p:spPr>
            <a:xfrm>
              <a:off x="3091384" y="2691621"/>
              <a:ext cx="6878100" cy="4512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71" name="Google Shape;1371;p171"/>
            <p:cNvGrpSpPr/>
            <p:nvPr/>
          </p:nvGrpSpPr>
          <p:grpSpPr>
            <a:xfrm>
              <a:off x="4986169" y="3315668"/>
              <a:ext cx="3871723" cy="399606"/>
              <a:chOff x="3635238" y="2084701"/>
              <a:chExt cx="3871723" cy="399606"/>
            </a:xfrm>
          </p:grpSpPr>
          <p:sp>
            <p:nvSpPr>
              <p:cNvPr id="1372" name="Google Shape;1372;p171"/>
              <p:cNvSpPr/>
              <p:nvPr/>
            </p:nvSpPr>
            <p:spPr>
              <a:xfrm>
                <a:off x="3635238" y="2084701"/>
                <a:ext cx="3670800" cy="39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  <a:path w="120000" h="120000" fill="none" extrusionOk="0">
                    <a:moveTo>
                      <a:pt x="-1436" y="58194"/>
                    </a:moveTo>
                    <a:lnTo>
                      <a:pt x="-41435" y="-30120"/>
                    </a:lnTo>
                  </a:path>
                </a:pathLst>
              </a:custGeom>
              <a:solidFill>
                <a:srgbClr val="2F5496">
                  <a:alpha val="82750"/>
                </a:srgbClr>
              </a:solidFill>
              <a:ln w="31750" cap="flat" cmpd="sng">
                <a:solidFill>
                  <a:srgbClr val="323F4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3" name="Google Shape;1373;p171"/>
              <p:cNvSpPr txBox="1"/>
              <p:nvPr/>
            </p:nvSpPr>
            <p:spPr>
              <a:xfrm>
                <a:off x="3693961" y="2115007"/>
                <a:ext cx="3813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예약현황 상세보기 페이지로 이동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72"/>
          <p:cNvSpPr txBox="1"/>
          <p:nvPr/>
        </p:nvSpPr>
        <p:spPr>
          <a:xfrm>
            <a:off x="1221996" y="193910"/>
            <a:ext cx="3402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 예약취소요청]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80" name="Google Shape;1380;p172"/>
          <p:cNvGrpSpPr/>
          <p:nvPr/>
        </p:nvGrpSpPr>
        <p:grpSpPr>
          <a:xfrm>
            <a:off x="1889307" y="1466145"/>
            <a:ext cx="9563997" cy="3711261"/>
            <a:chOff x="1889307" y="1466145"/>
            <a:chExt cx="9563997" cy="3711261"/>
          </a:xfrm>
        </p:grpSpPr>
        <p:pic>
          <p:nvPicPr>
            <p:cNvPr id="1381" name="Google Shape;1381;p172" descr="텍스트, 스크린샷, 폰트, 번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40942" y="1645765"/>
              <a:ext cx="4412362" cy="1364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172" descr="텍스트, 스크린샷, 폰트, 직사각형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9045" y="3321776"/>
              <a:ext cx="4336156" cy="1379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3" name="Google Shape;1383;p172"/>
            <p:cNvSpPr/>
            <p:nvPr/>
          </p:nvSpPr>
          <p:spPr>
            <a:xfrm>
              <a:off x="9921498" y="2446144"/>
              <a:ext cx="658200" cy="3795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84" name="Google Shape;1384;p172"/>
            <p:cNvCxnSpPr/>
            <p:nvPr/>
          </p:nvCxnSpPr>
          <p:spPr>
            <a:xfrm>
              <a:off x="7278986" y="4028792"/>
              <a:ext cx="1512000" cy="0"/>
            </a:xfrm>
            <a:prstGeom prst="straightConnector1">
              <a:avLst/>
            </a:prstGeom>
            <a:noFill/>
            <a:ln w="222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385" name="Google Shape;1385;p172" descr="텍스트, 스크린샷, 폰트, 번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89307" y="1466145"/>
              <a:ext cx="4351397" cy="3711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172"/>
            <p:cNvSpPr/>
            <p:nvPr/>
          </p:nvSpPr>
          <p:spPr>
            <a:xfrm>
              <a:off x="2922942" y="4540870"/>
              <a:ext cx="943500" cy="3204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87" name="Google Shape;1387;p172"/>
            <p:cNvCxnSpPr/>
            <p:nvPr/>
          </p:nvCxnSpPr>
          <p:spPr>
            <a:xfrm rot="10800000" flipH="1">
              <a:off x="3817578" y="2344776"/>
              <a:ext cx="3117300" cy="2426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73" descr="텍스트, 스크린샷, 번호, 폰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860" y="1764619"/>
            <a:ext cx="4323844" cy="3740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73"/>
          <p:cNvSpPr txBox="1"/>
          <p:nvPr/>
        </p:nvSpPr>
        <p:spPr>
          <a:xfrm>
            <a:off x="1221996" y="193910"/>
            <a:ext cx="2559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[예약취소요청]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5" name="Google Shape;1395;p173"/>
          <p:cNvSpPr/>
          <p:nvPr/>
        </p:nvSpPr>
        <p:spPr>
          <a:xfrm>
            <a:off x="2734626" y="5242455"/>
            <a:ext cx="354900" cy="210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p173"/>
          <p:cNvSpPr/>
          <p:nvPr/>
        </p:nvSpPr>
        <p:spPr>
          <a:xfrm>
            <a:off x="2594591" y="5111534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p173"/>
          <p:cNvSpPr txBox="1"/>
          <p:nvPr/>
        </p:nvSpPr>
        <p:spPr>
          <a:xfrm>
            <a:off x="1159358" y="1403091"/>
            <a:ext cx="368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관리자페이지에서 취소요청 정보 확인</a:t>
            </a:r>
            <a:endParaRPr/>
          </a:p>
        </p:txBody>
      </p:sp>
      <p:sp>
        <p:nvSpPr>
          <p:cNvPr id="1398" name="Google Shape;1398;p173"/>
          <p:cNvSpPr/>
          <p:nvPr/>
        </p:nvSpPr>
        <p:spPr>
          <a:xfrm>
            <a:off x="1112896" y="119292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173"/>
          <p:cNvSpPr txBox="1"/>
          <p:nvPr/>
        </p:nvSpPr>
        <p:spPr>
          <a:xfrm>
            <a:off x="2528574" y="5504967"/>
            <a:ext cx="301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취소요청 건 승인버튼 클릭</a:t>
            </a:r>
            <a:endParaRPr/>
          </a:p>
        </p:txBody>
      </p:sp>
      <p:grpSp>
        <p:nvGrpSpPr>
          <p:cNvPr id="1400" name="Google Shape;1400;p173"/>
          <p:cNvGrpSpPr/>
          <p:nvPr/>
        </p:nvGrpSpPr>
        <p:grpSpPr>
          <a:xfrm>
            <a:off x="6096000" y="2174550"/>
            <a:ext cx="5191067" cy="3009430"/>
            <a:chOff x="6096000" y="2174550"/>
            <a:chExt cx="5191067" cy="3009430"/>
          </a:xfrm>
        </p:grpSpPr>
        <p:pic>
          <p:nvPicPr>
            <p:cNvPr id="1401" name="Google Shape;1401;p173" descr="텍스트, 스크린샷, 번호, 폰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96000" y="2174550"/>
              <a:ext cx="5191067" cy="2692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173"/>
            <p:cNvSpPr/>
            <p:nvPr/>
          </p:nvSpPr>
          <p:spPr>
            <a:xfrm>
              <a:off x="6368061" y="3174401"/>
              <a:ext cx="4838400" cy="3408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3" name="Google Shape;1403;p173"/>
            <p:cNvSpPr/>
            <p:nvPr/>
          </p:nvSpPr>
          <p:spPr>
            <a:xfrm>
              <a:off x="6264089" y="3069319"/>
              <a:ext cx="207900" cy="210300"/>
            </a:xfrm>
            <a:prstGeom prst="ellipse">
              <a:avLst/>
            </a:prstGeom>
            <a:solidFill>
              <a:srgbClr val="8DA9DB"/>
            </a:solidFill>
            <a:ln w="127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4" name="Google Shape;1404;p173"/>
            <p:cNvSpPr txBox="1"/>
            <p:nvPr/>
          </p:nvSpPr>
          <p:spPr>
            <a:xfrm>
              <a:off x="6368060" y="4845280"/>
              <a:ext cx="483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highlight>
                    <a:srgbClr val="FFFF00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개인 예약현황 목록에서 취소완료 된 것 확인 </a:t>
              </a:r>
              <a:endParaRPr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74"/>
          <p:cNvSpPr txBox="1"/>
          <p:nvPr/>
        </p:nvSpPr>
        <p:spPr>
          <a:xfrm>
            <a:off x="1304292" y="175622"/>
            <a:ext cx="2722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[예약상세 현황]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1" name="Google Shape;1411;p174"/>
          <p:cNvGrpSpPr/>
          <p:nvPr/>
        </p:nvGrpSpPr>
        <p:grpSpPr>
          <a:xfrm>
            <a:off x="1222463" y="1026237"/>
            <a:ext cx="5128704" cy="3566469"/>
            <a:chOff x="4026512" y="1846933"/>
            <a:chExt cx="5128704" cy="3566469"/>
          </a:xfrm>
        </p:grpSpPr>
        <p:pic>
          <p:nvPicPr>
            <p:cNvPr id="1412" name="Google Shape;1412;p174" descr="텍스트, 스크린샷, 폰트, 번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6512" y="1846933"/>
              <a:ext cx="5128704" cy="3566469"/>
            </a:xfrm>
            <a:prstGeom prst="rect">
              <a:avLst/>
            </a:prstGeom>
            <a:noFill/>
            <a:ln w="9525" cap="flat" cmpd="sng">
              <a:solidFill>
                <a:srgbClr val="3A3838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13" name="Google Shape;1413;p174"/>
            <p:cNvSpPr/>
            <p:nvPr/>
          </p:nvSpPr>
          <p:spPr>
            <a:xfrm>
              <a:off x="6096000" y="4856085"/>
              <a:ext cx="908400" cy="284100"/>
            </a:xfrm>
            <a:prstGeom prst="rect">
              <a:avLst/>
            </a:prstGeom>
            <a:solidFill>
              <a:srgbClr val="9CC2E5">
                <a:alpha val="66670"/>
              </a:srgbClr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14" name="Google Shape;1414;p174"/>
          <p:cNvGrpSpPr/>
          <p:nvPr/>
        </p:nvGrpSpPr>
        <p:grpSpPr>
          <a:xfrm>
            <a:off x="1626358" y="1015352"/>
            <a:ext cx="4320914" cy="1508891"/>
            <a:chOff x="1708186" y="2028547"/>
            <a:chExt cx="4320914" cy="1508891"/>
          </a:xfrm>
        </p:grpSpPr>
        <p:pic>
          <p:nvPicPr>
            <p:cNvPr id="1415" name="Google Shape;1415;p174" descr="텍스트, 스크린샷, 폰트, 디스플레이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08186" y="2028547"/>
              <a:ext cx="4320914" cy="150889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6" name="Google Shape;1416;p174"/>
            <p:cNvCxnSpPr/>
            <p:nvPr/>
          </p:nvCxnSpPr>
          <p:spPr>
            <a:xfrm>
              <a:off x="1899515" y="2652827"/>
              <a:ext cx="39384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7" name="Google Shape;1417;p174"/>
            <p:cNvCxnSpPr/>
            <p:nvPr/>
          </p:nvCxnSpPr>
          <p:spPr>
            <a:xfrm>
              <a:off x="1819020" y="2863518"/>
              <a:ext cx="2399100" cy="0"/>
            </a:xfrm>
            <a:prstGeom prst="straightConnector1">
              <a:avLst/>
            </a:prstGeom>
            <a:noFill/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418" name="Google Shape;1418;p174" descr="텍스트, 스크린샷, 폰트, 라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35437" y="4441223"/>
            <a:ext cx="8116794" cy="2241155"/>
          </a:xfrm>
          <a:prstGeom prst="rect">
            <a:avLst/>
          </a:prstGeom>
          <a:noFill/>
          <a:ln w="9525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9" name="Google Shape;1419;p174"/>
          <p:cNvSpPr txBox="1"/>
          <p:nvPr/>
        </p:nvSpPr>
        <p:spPr>
          <a:xfrm>
            <a:off x="1626358" y="1945717"/>
            <a:ext cx="378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기예약취소요청건 조회시엔 예약취소요청 버튼 비활성화 처리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7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67"/>
          <p:cNvSpPr txBox="1"/>
          <p:nvPr/>
        </p:nvSpPr>
        <p:spPr>
          <a:xfrm>
            <a:off x="1313275" y="1119675"/>
            <a:ext cx="9998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●  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＊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로그아웃 버튼 클릭 시 세션 무효화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 메인페이지로 이동  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67"/>
          <p:cNvSpPr/>
          <p:nvPr/>
        </p:nvSpPr>
        <p:spPr>
          <a:xfrm>
            <a:off x="4410899" y="254575"/>
            <a:ext cx="255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이용가능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67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302" name="Google Shape;302;p67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7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만</a:t>
              </a: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175" descr="텍스트, 스크린샷, 폰트, 문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909" y="902400"/>
            <a:ext cx="5712239" cy="4181659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6" name="Google Shape;1426;p175"/>
          <p:cNvSpPr txBox="1"/>
          <p:nvPr/>
        </p:nvSpPr>
        <p:spPr>
          <a:xfrm>
            <a:off x="1304292" y="175622"/>
            <a:ext cx="365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상세 목록 소스]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7" name="Google Shape;1427;p175" descr="텍스트, 스크린샷, 폰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7902" y="1373902"/>
            <a:ext cx="6636510" cy="2902718"/>
          </a:xfrm>
          <a:prstGeom prst="rect">
            <a:avLst/>
          </a:prstGeom>
          <a:noFill/>
          <a:ln w="9525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8" name="Google Shape;1428;p175"/>
          <p:cNvSpPr/>
          <p:nvPr/>
        </p:nvSpPr>
        <p:spPr>
          <a:xfrm>
            <a:off x="1137937" y="797318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9" name="Google Shape;1429;p175"/>
          <p:cNvSpPr/>
          <p:nvPr/>
        </p:nvSpPr>
        <p:spPr>
          <a:xfrm>
            <a:off x="5183930" y="126882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30" name="Google Shape;1430;p175"/>
          <p:cNvGraphicFramePr/>
          <p:nvPr/>
        </p:nvGraphicFramePr>
        <p:xfrm>
          <a:off x="2574705" y="543453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{420B96D4-A1DD-4FBB-B6C8-754A6CDC94CC}</a:tableStyleId>
              </a:tblPr>
              <a:tblGrid>
                <a:gridCol w="246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3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예약현황 목록 쿼리문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 예약현황 CONTROLLER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3.  예약 전체 건수 조회 쿼리문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1" name="Google Shape;1431;p175" descr="텍스트, 폰트, 스크린샷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0177" y="4705538"/>
            <a:ext cx="4099915" cy="197375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32" name="Google Shape;1432;p175"/>
          <p:cNvCxnSpPr/>
          <p:nvPr/>
        </p:nvCxnSpPr>
        <p:spPr>
          <a:xfrm>
            <a:off x="9151718" y="6006032"/>
            <a:ext cx="1668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3" name="Google Shape;1433;p175"/>
          <p:cNvSpPr/>
          <p:nvPr/>
        </p:nvSpPr>
        <p:spPr>
          <a:xfrm>
            <a:off x="6746205" y="4600456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34" name="Google Shape;1434;p175"/>
          <p:cNvCxnSpPr/>
          <p:nvPr/>
        </p:nvCxnSpPr>
        <p:spPr>
          <a:xfrm>
            <a:off x="3721608" y="4454321"/>
            <a:ext cx="1911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76"/>
          <p:cNvSpPr txBox="1"/>
          <p:nvPr/>
        </p:nvSpPr>
        <p:spPr>
          <a:xfrm>
            <a:off x="1159496" y="77861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[회원탈퇴]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1" name="Google Shape;1441;p176" descr="텍스트, 스크린샷, 폰트, 도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9722" y="1922914"/>
            <a:ext cx="6846103" cy="33466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2" name="Google Shape;1442;p176" descr="텍스트, 스크린샷, 디스플레이, 폰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2772" y="2393406"/>
            <a:ext cx="2986453" cy="9053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3" name="Google Shape;1443;p176" descr="텍스트, 스크린샷, 폰트, 번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2773" y="3945465"/>
            <a:ext cx="2986452" cy="91689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44" name="Google Shape;1444;p176"/>
          <p:cNvSpPr/>
          <p:nvPr/>
        </p:nvSpPr>
        <p:spPr>
          <a:xfrm>
            <a:off x="2956264" y="4740283"/>
            <a:ext cx="776700" cy="355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5" name="Google Shape;1445;p176"/>
          <p:cNvSpPr/>
          <p:nvPr/>
        </p:nvSpPr>
        <p:spPr>
          <a:xfrm>
            <a:off x="6513922" y="2950590"/>
            <a:ext cx="4809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6" name="Google Shape;1446;p176"/>
          <p:cNvSpPr/>
          <p:nvPr/>
        </p:nvSpPr>
        <p:spPr>
          <a:xfrm>
            <a:off x="2829218" y="4621971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7" name="Google Shape;1447;p176"/>
          <p:cNvSpPr/>
          <p:nvPr/>
        </p:nvSpPr>
        <p:spPr>
          <a:xfrm>
            <a:off x="4498800" y="2288324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48" name="Google Shape;1448;p176"/>
          <p:cNvGraphicFramePr/>
          <p:nvPr/>
        </p:nvGraphicFramePr>
        <p:xfrm>
          <a:off x="8529042" y="267751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{420B96D4-A1DD-4FBB-B6C8-754A6CDC94CC}</a:tableStyleId>
              </a:tblPr>
              <a:tblGrid>
                <a:gridCol w="338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67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회원탈퇴 버튼 클릭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 CONFIRM 메시지  팝업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3.  확인버튼 클릭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4.  회원탈퇴 성공 팝업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5. 확인버튼 클릭 시 로그아웃, 메인 페이지로 이동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49" name="Google Shape;1449;p176"/>
          <p:cNvSpPr/>
          <p:nvPr/>
        </p:nvSpPr>
        <p:spPr>
          <a:xfrm>
            <a:off x="6409950" y="2840486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0" name="Google Shape;1450;p176"/>
          <p:cNvSpPr/>
          <p:nvPr/>
        </p:nvSpPr>
        <p:spPr>
          <a:xfrm>
            <a:off x="4498799" y="3817669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1" name="Google Shape;1451;p176"/>
          <p:cNvSpPr/>
          <p:nvPr/>
        </p:nvSpPr>
        <p:spPr>
          <a:xfrm>
            <a:off x="6994689" y="4510237"/>
            <a:ext cx="4809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2" name="Google Shape;1452;p176"/>
          <p:cNvSpPr/>
          <p:nvPr/>
        </p:nvSpPr>
        <p:spPr>
          <a:xfrm>
            <a:off x="6890718" y="4359611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3" name="Google Shape;1453;p176"/>
          <p:cNvCxnSpPr/>
          <p:nvPr/>
        </p:nvCxnSpPr>
        <p:spPr>
          <a:xfrm>
            <a:off x="7235073" y="4805336"/>
            <a:ext cx="23700" cy="78750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54" name="Google Shape;1454;p176"/>
          <p:cNvSpPr txBox="1"/>
          <p:nvPr/>
        </p:nvSpPr>
        <p:spPr>
          <a:xfrm>
            <a:off x="6192093" y="5740076"/>
            <a:ext cx="256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로그아웃, 메인 페이지로 이동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77"/>
          <p:cNvSpPr txBox="1"/>
          <p:nvPr/>
        </p:nvSpPr>
        <p:spPr>
          <a:xfrm>
            <a:off x="1159496" y="77861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[회원탈퇴]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1" name="Google Shape;1461;p177" descr="텍스트, 스크린샷, 폰트, 번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5605" y="3245697"/>
            <a:ext cx="2732891" cy="280715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2" name="Google Shape;1462;p177" descr="텍스트, 스크린샷, 폰트, 번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888" y="4705169"/>
            <a:ext cx="3680702" cy="13476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3" name="Google Shape;1463;p177"/>
          <p:cNvSpPr/>
          <p:nvPr/>
        </p:nvSpPr>
        <p:spPr>
          <a:xfrm>
            <a:off x="3483891" y="5504776"/>
            <a:ext cx="901800" cy="407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64" name="Google Shape;1464;p177"/>
          <p:cNvCxnSpPr/>
          <p:nvPr/>
        </p:nvCxnSpPr>
        <p:spPr>
          <a:xfrm>
            <a:off x="4609066" y="5762594"/>
            <a:ext cx="735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65" name="Google Shape;1465;p177"/>
          <p:cNvCxnSpPr/>
          <p:nvPr/>
        </p:nvCxnSpPr>
        <p:spPr>
          <a:xfrm>
            <a:off x="5677629" y="5298473"/>
            <a:ext cx="3315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6" name="Google Shape;1466;p177"/>
          <p:cNvCxnSpPr/>
          <p:nvPr/>
        </p:nvCxnSpPr>
        <p:spPr>
          <a:xfrm>
            <a:off x="5697648" y="5442632"/>
            <a:ext cx="4902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7" name="Google Shape;1467;p177"/>
          <p:cNvSpPr txBox="1"/>
          <p:nvPr/>
        </p:nvSpPr>
        <p:spPr>
          <a:xfrm>
            <a:off x="5344357" y="6060710"/>
            <a:ext cx="545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회원탈퇴 이후 재로그인 시도 시 로그인 불가 처리 </a:t>
            </a:r>
            <a:endParaRPr/>
          </a:p>
        </p:txBody>
      </p:sp>
      <p:grpSp>
        <p:nvGrpSpPr>
          <p:cNvPr id="1468" name="Google Shape;1468;p177"/>
          <p:cNvGrpSpPr/>
          <p:nvPr/>
        </p:nvGrpSpPr>
        <p:grpSpPr>
          <a:xfrm>
            <a:off x="1397074" y="1114142"/>
            <a:ext cx="10436201" cy="1986937"/>
            <a:chOff x="1397074" y="1114142"/>
            <a:chExt cx="10436201" cy="1986937"/>
          </a:xfrm>
        </p:grpSpPr>
        <p:pic>
          <p:nvPicPr>
            <p:cNvPr id="1469" name="Google Shape;1469;p177" descr="텍스트, 폰트, 라인, 일렉트릭 블루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53819" y="1114142"/>
              <a:ext cx="10379456" cy="1627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77"/>
            <p:cNvSpPr/>
            <p:nvPr/>
          </p:nvSpPr>
          <p:spPr>
            <a:xfrm>
              <a:off x="1477331" y="2273295"/>
              <a:ext cx="10258800" cy="3723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1" name="Google Shape;1471;p177"/>
            <p:cNvSpPr txBox="1"/>
            <p:nvPr/>
          </p:nvSpPr>
          <p:spPr>
            <a:xfrm>
              <a:off x="1397074" y="2731779"/>
              <a:ext cx="543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highlight>
                    <a:srgbClr val="FFFF00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관리자 페이지에서 탈퇴회원 리스트에 올라감</a:t>
              </a:r>
              <a:endParaRPr/>
            </a:p>
          </p:txBody>
        </p:sp>
        <p:sp>
          <p:nvSpPr>
            <p:cNvPr id="1472" name="Google Shape;1472;p177"/>
            <p:cNvSpPr/>
            <p:nvPr/>
          </p:nvSpPr>
          <p:spPr>
            <a:xfrm>
              <a:off x="1397074" y="2168213"/>
              <a:ext cx="207900" cy="210300"/>
            </a:xfrm>
            <a:prstGeom prst="ellipse">
              <a:avLst/>
            </a:prstGeom>
            <a:solidFill>
              <a:srgbClr val="8DA9DB"/>
            </a:solidFill>
            <a:ln w="127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73" name="Google Shape;1473;p177"/>
          <p:cNvSpPr/>
          <p:nvPr/>
        </p:nvSpPr>
        <p:spPr>
          <a:xfrm>
            <a:off x="3376576" y="5399694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78"/>
          <p:cNvSpPr txBox="1"/>
          <p:nvPr/>
        </p:nvSpPr>
        <p:spPr>
          <a:xfrm>
            <a:off x="1154283" y="56928"/>
            <a:ext cx="2722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[회원탈퇴 소스]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0" name="Google Shape;1480;p178" descr="텍스트, 스크린샷, 폰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909" y="902400"/>
            <a:ext cx="8106376" cy="3434954"/>
          </a:xfrm>
          <a:prstGeom prst="rect">
            <a:avLst/>
          </a:prstGeom>
          <a:noFill/>
          <a:ln w="9525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1" name="Google Shape;1481;p178" descr="텍스트, 스크린샷, 폰트, 라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8829" y="3953061"/>
            <a:ext cx="3619560" cy="2537293"/>
          </a:xfrm>
          <a:prstGeom prst="rect">
            <a:avLst/>
          </a:prstGeom>
          <a:noFill/>
          <a:ln w="9525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2" name="Google Shape;1482;p178" descr="텍스트, 폰트, 스크린샷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0950" y="3953061"/>
            <a:ext cx="2844775" cy="1933886"/>
          </a:xfrm>
          <a:prstGeom prst="rect">
            <a:avLst/>
          </a:prstGeom>
          <a:noFill/>
          <a:ln w="9525" cap="flat" cmpd="sng">
            <a:solidFill>
              <a:srgbClr val="3A383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3" name="Google Shape;1483;p178"/>
          <p:cNvSpPr/>
          <p:nvPr/>
        </p:nvSpPr>
        <p:spPr>
          <a:xfrm>
            <a:off x="1137937" y="797318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p178"/>
          <p:cNvSpPr/>
          <p:nvPr/>
        </p:nvSpPr>
        <p:spPr>
          <a:xfrm>
            <a:off x="1734857" y="3847979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5" name="Google Shape;1485;p178"/>
          <p:cNvSpPr/>
          <p:nvPr/>
        </p:nvSpPr>
        <p:spPr>
          <a:xfrm>
            <a:off x="5888057" y="3847979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6" name="Google Shape;1486;p178"/>
          <p:cNvGraphicFramePr/>
          <p:nvPr/>
        </p:nvGraphicFramePr>
        <p:xfrm>
          <a:off x="9452258" y="226703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{420B96D4-A1DD-4FBB-B6C8-754A6CDC94CC}</a:tableStyleId>
              </a:tblPr>
              <a:tblGrid>
                <a:gridCol w="245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회원탈퇴 CONTROLLER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 회원탈퇴 처리 SCRIPT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3.  회원탈퇴 수정처리 MAPPER.XML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79"/>
          <p:cNvSpPr txBox="1"/>
          <p:nvPr/>
        </p:nvSpPr>
        <p:spPr>
          <a:xfrm>
            <a:off x="1414020" y="367646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[로그아웃]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3" name="Google Shape;1493;p179" descr="텍스트, 스크린샷, 도표, 폰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20" y="1000523"/>
            <a:ext cx="6353667" cy="28578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4" name="Google Shape;1494;p179" descr="텍스트, 폰트, 스크린샷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4020" y="4343192"/>
            <a:ext cx="6353667" cy="22257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5" name="Google Shape;1495;p179"/>
          <p:cNvSpPr/>
          <p:nvPr/>
        </p:nvSpPr>
        <p:spPr>
          <a:xfrm>
            <a:off x="1659118" y="2686639"/>
            <a:ext cx="4809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6" name="Google Shape;1496;p179"/>
          <p:cNvSpPr/>
          <p:nvPr/>
        </p:nvSpPr>
        <p:spPr>
          <a:xfrm>
            <a:off x="1555146" y="25465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7" name="Google Shape;1497;p179"/>
          <p:cNvCxnSpPr>
            <a:stCxn id="1493" idx="2"/>
            <a:endCxn id="1494" idx="0"/>
          </p:cNvCxnSpPr>
          <p:nvPr/>
        </p:nvCxnSpPr>
        <p:spPr>
          <a:xfrm>
            <a:off x="4590854" y="3858330"/>
            <a:ext cx="0" cy="4848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1498" name="Google Shape;1498;p179"/>
          <p:cNvGraphicFramePr/>
          <p:nvPr/>
        </p:nvGraphicFramePr>
        <p:xfrm>
          <a:off x="8971491" y="235900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{420B96D4-A1DD-4FBB-B6C8-754A6CDC94CC}</a:tableStyleId>
              </a:tblPr>
              <a:tblGrid>
                <a:gridCol w="245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2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로그아웃 버튼 클릭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 로그아웃처리, 로그아웃 성공페이지로 이동 메인페이지로 이동 버튼 활성화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80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5" name="Google Shape;1505;p180"/>
          <p:cNvSpPr txBox="1"/>
          <p:nvPr/>
        </p:nvSpPr>
        <p:spPr>
          <a:xfrm>
            <a:off x="2790334" y="2940443"/>
            <a:ext cx="700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관리자페이지 UI 및 기능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81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2" name="Google Shape;1512;p181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관리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담당자:박기범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82"/>
          <p:cNvSpPr txBox="1"/>
          <p:nvPr/>
        </p:nvSpPr>
        <p:spPr>
          <a:xfrm>
            <a:off x="1414025" y="367650"/>
            <a:ext cx="9177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리스트 , 옵션 상품 리스트]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9" name="Google Shape;1519;p182"/>
          <p:cNvGraphicFramePr/>
          <p:nvPr/>
        </p:nvGraphicFramePr>
        <p:xfrm>
          <a:off x="6172742" y="35573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07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등록 버튼 클릭 시 &lt;청소 상품 등록&gt;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 등록 버튼 클릭 시 &lt;옵션 상품 등록&gt; 페이지로 이동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변경 버튼 클릭 시 &lt;청소 상품 변경&gt; 페이지로 이동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변경 버튼 클릭 시 &lt;옵션 상품 변경&gt;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20" name="Google Shape;1520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25" y="1149650"/>
            <a:ext cx="3908113" cy="53827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1" name="Google Shape;1521;p182"/>
          <p:cNvSpPr/>
          <p:nvPr/>
        </p:nvSpPr>
        <p:spPr>
          <a:xfrm>
            <a:off x="4875773" y="1611125"/>
            <a:ext cx="3714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2" name="Google Shape;1522;p182"/>
          <p:cNvSpPr/>
          <p:nvPr/>
        </p:nvSpPr>
        <p:spPr>
          <a:xfrm>
            <a:off x="4929366" y="3625350"/>
            <a:ext cx="3714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3" name="Google Shape;1523;p182"/>
          <p:cNvSpPr/>
          <p:nvPr/>
        </p:nvSpPr>
        <p:spPr>
          <a:xfrm>
            <a:off x="4767633" y="3994650"/>
            <a:ext cx="3714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4" name="Google Shape;1524;p182"/>
          <p:cNvSpPr/>
          <p:nvPr/>
        </p:nvSpPr>
        <p:spPr>
          <a:xfrm>
            <a:off x="4670499" y="1994200"/>
            <a:ext cx="4686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182"/>
          <p:cNvSpPr/>
          <p:nvPr/>
        </p:nvSpPr>
        <p:spPr>
          <a:xfrm>
            <a:off x="4670499" y="149047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p182"/>
          <p:cNvSpPr/>
          <p:nvPr/>
        </p:nvSpPr>
        <p:spPr>
          <a:xfrm>
            <a:off x="4670499" y="346422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7" name="Google Shape;1527;p182"/>
          <p:cNvSpPr/>
          <p:nvPr/>
        </p:nvSpPr>
        <p:spPr>
          <a:xfrm>
            <a:off x="4453691" y="182802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8" name="Google Shape;1528;p182"/>
          <p:cNvSpPr/>
          <p:nvPr/>
        </p:nvSpPr>
        <p:spPr>
          <a:xfrm>
            <a:off x="4561831" y="384225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83"/>
          <p:cNvSpPr txBox="1"/>
          <p:nvPr/>
        </p:nvSpPr>
        <p:spPr>
          <a:xfrm>
            <a:off x="1414025" y="367650"/>
            <a:ext cx="4573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등록]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35" name="Google Shape;1535;p183"/>
          <p:cNvGraphicFramePr/>
          <p:nvPr/>
        </p:nvGraphicFramePr>
        <p:xfrm>
          <a:off x="5757417" y="45320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553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00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파일 선택 클릭 시 원하는 이미지 파일 첨부 가능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등록 버튼 클릭 시 청소 상품을 DB에 등록하고 (4) 알림창 생성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취소 버튼 클릭 시 작성하고 있는 내용을 저장하지 않고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    &lt;청소 상품 리스트 , 옵션 상품 리스트&gt;로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확인 버튼 클릭 시 &lt;청소 상품 리스트 , 옵션 상품 리스트&gt;로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36" name="Google Shape;1536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25" y="1210700"/>
            <a:ext cx="4191000" cy="2981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37" name="Google Shape;1537;p183"/>
          <p:cNvSpPr/>
          <p:nvPr/>
        </p:nvSpPr>
        <p:spPr>
          <a:xfrm>
            <a:off x="2393054" y="3676675"/>
            <a:ext cx="964800" cy="312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8" name="Google Shape;1538;p183"/>
          <p:cNvSpPr/>
          <p:nvPr/>
        </p:nvSpPr>
        <p:spPr>
          <a:xfrm>
            <a:off x="2219853" y="2648750"/>
            <a:ext cx="863100" cy="597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9" name="Google Shape;1539;p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3075" y="4674525"/>
            <a:ext cx="4271950" cy="12806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0" name="Google Shape;1540;p183"/>
          <p:cNvSpPr/>
          <p:nvPr/>
        </p:nvSpPr>
        <p:spPr>
          <a:xfrm>
            <a:off x="1333050" y="4674525"/>
            <a:ext cx="4272000" cy="1280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1" name="Google Shape;1541;p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7425" y="152400"/>
            <a:ext cx="5536901" cy="431594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2" name="Google Shape;1542;p183"/>
          <p:cNvSpPr/>
          <p:nvPr/>
        </p:nvSpPr>
        <p:spPr>
          <a:xfrm>
            <a:off x="2079249" y="253240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3" name="Google Shape;1543;p183"/>
          <p:cNvSpPr/>
          <p:nvPr/>
        </p:nvSpPr>
        <p:spPr>
          <a:xfrm>
            <a:off x="3705700" y="3676675"/>
            <a:ext cx="924000" cy="312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4" name="Google Shape;1544;p183"/>
          <p:cNvSpPr/>
          <p:nvPr/>
        </p:nvSpPr>
        <p:spPr>
          <a:xfrm>
            <a:off x="5913157" y="654225"/>
            <a:ext cx="5330400" cy="2981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45" name="Google Shape;1545;p183"/>
          <p:cNvCxnSpPr/>
          <p:nvPr/>
        </p:nvCxnSpPr>
        <p:spPr>
          <a:xfrm flipH="1">
            <a:off x="5229875" y="2533600"/>
            <a:ext cx="661500" cy="254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6" name="Google Shape;1546;p183"/>
          <p:cNvSpPr/>
          <p:nvPr/>
        </p:nvSpPr>
        <p:spPr>
          <a:xfrm>
            <a:off x="3523874" y="354945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p183"/>
          <p:cNvSpPr/>
          <p:nvPr/>
        </p:nvSpPr>
        <p:spPr>
          <a:xfrm>
            <a:off x="2231649" y="354945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8" name="Google Shape;1548;p183"/>
          <p:cNvSpPr/>
          <p:nvPr/>
        </p:nvSpPr>
        <p:spPr>
          <a:xfrm>
            <a:off x="1100224" y="453207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84"/>
          <p:cNvSpPr txBox="1"/>
          <p:nvPr/>
        </p:nvSpPr>
        <p:spPr>
          <a:xfrm>
            <a:off x="1414025" y="367650"/>
            <a:ext cx="4620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변경]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55" name="Google Shape;1555;p184"/>
          <p:cNvGraphicFramePr/>
          <p:nvPr/>
        </p:nvGraphicFramePr>
        <p:xfrm>
          <a:off x="4565092" y="4444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483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4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7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수정 버튼 클릭 시 &lt;청소 상품 수정&gt; 페이지로 이동 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삭제 버튼 클릭 시 DB에 저장 된 해당 상품 정보 삭제 (4) 알림창 생성 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취소 버튼 클릭 시 &lt;청소 상품 리스트, 옵션 상품 리스트&gt; 페이지로 이동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확인 버튼 클릭 시 DB에 해당 정보를 삭제 및 (5) 알림창 생성 , 취소 버튼 클릭 시 해당 &lt;청소 상품 변경&gt;페이지에 머무름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5. 확인 버튼 클릭 시 &lt;청소 상품 리스트, 옵션 상품 리스트&gt;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56" name="Google Shape;1556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200" y="946275"/>
            <a:ext cx="2238775" cy="57896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57" name="Google Shape;1557;p184"/>
          <p:cNvSpPr/>
          <p:nvPr/>
        </p:nvSpPr>
        <p:spPr>
          <a:xfrm>
            <a:off x="3288001" y="6546000"/>
            <a:ext cx="670200" cy="189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8" name="Google Shape;1558;p184"/>
          <p:cNvSpPr/>
          <p:nvPr/>
        </p:nvSpPr>
        <p:spPr>
          <a:xfrm>
            <a:off x="2529101" y="6525200"/>
            <a:ext cx="670200" cy="189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9" name="Google Shape;1559;p184"/>
          <p:cNvSpPr/>
          <p:nvPr/>
        </p:nvSpPr>
        <p:spPr>
          <a:xfrm>
            <a:off x="1770201" y="6546000"/>
            <a:ext cx="670200" cy="189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0" name="Google Shape;1560;p184"/>
          <p:cNvSpPr/>
          <p:nvPr/>
        </p:nvSpPr>
        <p:spPr>
          <a:xfrm>
            <a:off x="3106924" y="637812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1" name="Google Shape;1561;p184"/>
          <p:cNvSpPr/>
          <p:nvPr/>
        </p:nvSpPr>
        <p:spPr>
          <a:xfrm>
            <a:off x="2393049" y="637812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2" name="Google Shape;1562;p184"/>
          <p:cNvSpPr/>
          <p:nvPr/>
        </p:nvSpPr>
        <p:spPr>
          <a:xfrm>
            <a:off x="1570049" y="637812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3" name="Google Shape;1563;p1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7525" y="2757450"/>
            <a:ext cx="4271950" cy="12806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4" name="Google Shape;1564;p184"/>
          <p:cNvSpPr/>
          <p:nvPr/>
        </p:nvSpPr>
        <p:spPr>
          <a:xfrm>
            <a:off x="4667500" y="2757450"/>
            <a:ext cx="4272000" cy="1280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5" name="Google Shape;1565;p184"/>
          <p:cNvSpPr/>
          <p:nvPr/>
        </p:nvSpPr>
        <p:spPr>
          <a:xfrm>
            <a:off x="4486374" y="263347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6" name="Google Shape;1566;p1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8575" y="1070025"/>
            <a:ext cx="43053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84"/>
          <p:cNvSpPr/>
          <p:nvPr/>
        </p:nvSpPr>
        <p:spPr>
          <a:xfrm>
            <a:off x="4675225" y="1070025"/>
            <a:ext cx="4272000" cy="1280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8" name="Google Shape;1568;p184"/>
          <p:cNvSpPr/>
          <p:nvPr/>
        </p:nvSpPr>
        <p:spPr>
          <a:xfrm>
            <a:off x="4565099" y="88637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8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9" name="Google Shape;309;p68"/>
          <p:cNvGrpSpPr/>
          <p:nvPr/>
        </p:nvGrpSpPr>
        <p:grpSpPr>
          <a:xfrm>
            <a:off x="4410805" y="254575"/>
            <a:ext cx="2259923" cy="461700"/>
            <a:chOff x="3876563" y="1089173"/>
            <a:chExt cx="2110500" cy="461700"/>
          </a:xfrm>
        </p:grpSpPr>
        <p:sp>
          <p:nvSpPr>
            <p:cNvPr id="310" name="Google Shape;310;p68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8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68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청소 예약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상품페이지에서 상품선택후 예약하기 버튼을 누르면 나오는 예약페이지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옵션이 등록이 된것에서 선택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선택 버튼을 눌러 주소를 검색후 선택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날짜 선택 시 이용 가능한 날짜 선택할수 있음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날짜는 3개가 등록되는 순간 선택 불가능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날짜는 현 날짜에서 5일 이후 부터 15일 이하 선택가능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예약신청 버튼 클릭 시 </a:t>
            </a: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예약이 완료되면서 메인페이지로 이동 </a:t>
            </a:r>
            <a:endParaRPr sz="2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85"/>
          <p:cNvSpPr txBox="1"/>
          <p:nvPr/>
        </p:nvSpPr>
        <p:spPr>
          <a:xfrm>
            <a:off x="1414025" y="367650"/>
            <a:ext cx="4854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수정]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5" name="Google Shape;1575;p185"/>
          <p:cNvGraphicFramePr/>
          <p:nvPr/>
        </p:nvGraphicFramePr>
        <p:xfrm>
          <a:off x="4429442" y="3610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566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상품명 , 가격 부분 수정하고 싶은 내용 작성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수정하고 싶은 이미지 파일 선택해서 업로드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수정 버튼 클릭 시 DB에 해당 상품 정보 변경 및 (5) 알림창 생성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취소 버튼 클릭 시 &lt;청소 상품 리스트, 옵션 상품 리스트&gt;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5. 성공 알림창, 확인 버튼 클릭 시 &lt;청소 상품 리스트, 옵션 상품 리스트&gt;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76" name="Google Shape;1576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288" y="915750"/>
            <a:ext cx="2289475" cy="58509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77" name="Google Shape;1577;p185"/>
          <p:cNvSpPr/>
          <p:nvPr/>
        </p:nvSpPr>
        <p:spPr>
          <a:xfrm>
            <a:off x="2911525" y="6576750"/>
            <a:ext cx="598800" cy="189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8" name="Google Shape;1578;p185"/>
          <p:cNvSpPr/>
          <p:nvPr/>
        </p:nvSpPr>
        <p:spPr>
          <a:xfrm>
            <a:off x="2178701" y="6576750"/>
            <a:ext cx="670200" cy="189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185"/>
          <p:cNvSpPr/>
          <p:nvPr/>
        </p:nvSpPr>
        <p:spPr>
          <a:xfrm>
            <a:off x="2178700" y="6247500"/>
            <a:ext cx="1728600" cy="254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p185"/>
          <p:cNvSpPr/>
          <p:nvPr/>
        </p:nvSpPr>
        <p:spPr>
          <a:xfrm>
            <a:off x="1966424" y="645930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p185"/>
          <p:cNvSpPr/>
          <p:nvPr/>
        </p:nvSpPr>
        <p:spPr>
          <a:xfrm>
            <a:off x="1966424" y="609080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2" name="Google Shape;1582;p185"/>
          <p:cNvSpPr/>
          <p:nvPr/>
        </p:nvSpPr>
        <p:spPr>
          <a:xfrm>
            <a:off x="2214400" y="1255050"/>
            <a:ext cx="1692900" cy="189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p185"/>
          <p:cNvSpPr/>
          <p:nvPr/>
        </p:nvSpPr>
        <p:spPr>
          <a:xfrm>
            <a:off x="1966424" y="1094525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4" name="Google Shape;1584;p185"/>
          <p:cNvSpPr/>
          <p:nvPr/>
        </p:nvSpPr>
        <p:spPr>
          <a:xfrm>
            <a:off x="2697136" y="645930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5" name="Google Shape;1585;p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0600" y="946275"/>
            <a:ext cx="4271950" cy="12806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86" name="Google Shape;1586;p185"/>
          <p:cNvSpPr/>
          <p:nvPr/>
        </p:nvSpPr>
        <p:spPr>
          <a:xfrm>
            <a:off x="4610575" y="946275"/>
            <a:ext cx="4272000" cy="1280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7" name="Google Shape;1587;p185"/>
          <p:cNvSpPr/>
          <p:nvPr/>
        </p:nvSpPr>
        <p:spPr>
          <a:xfrm>
            <a:off x="4429449" y="82230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86"/>
          <p:cNvSpPr txBox="1"/>
          <p:nvPr/>
        </p:nvSpPr>
        <p:spPr>
          <a:xfrm>
            <a:off x="1414025" y="367650"/>
            <a:ext cx="4470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상품 등록]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4" name="Google Shape;1594;p186"/>
          <p:cNvGraphicFramePr/>
          <p:nvPr/>
        </p:nvGraphicFramePr>
        <p:xfrm>
          <a:off x="1899217" y="4790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5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0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등록하고 싶은 옵션의 옵션명, 가격 입력가능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등록 버튼 클릭 시 DB에 옵션 상품을 등록하고 (4) 알림창 생성 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취소 버튼 클릭 시 &lt;청소 상품 리스트, 옵션 상품 리스트&gt; 페이지로 이동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성공 알림창, 확인 버튼 클릭 시 &lt;청소 상품 리스트, 옵션 상품 리스트&gt;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95" name="Google Shape;1595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25" y="1081225"/>
            <a:ext cx="3305175" cy="21050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96" name="Google Shape;1596;p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1375" y="437300"/>
            <a:ext cx="3028950" cy="3724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97" name="Google Shape;1597;p186"/>
          <p:cNvSpPr/>
          <p:nvPr/>
        </p:nvSpPr>
        <p:spPr>
          <a:xfrm>
            <a:off x="1899225" y="2753600"/>
            <a:ext cx="939600" cy="271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8" name="Google Shape;1598;p186"/>
          <p:cNvSpPr/>
          <p:nvPr/>
        </p:nvSpPr>
        <p:spPr>
          <a:xfrm>
            <a:off x="2078675" y="1746050"/>
            <a:ext cx="2418600" cy="597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9" name="Google Shape;1599;p186"/>
          <p:cNvSpPr/>
          <p:nvPr/>
        </p:nvSpPr>
        <p:spPr>
          <a:xfrm>
            <a:off x="3170875" y="2767100"/>
            <a:ext cx="939600" cy="271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0" name="Google Shape;1600;p186"/>
          <p:cNvSpPr/>
          <p:nvPr/>
        </p:nvSpPr>
        <p:spPr>
          <a:xfrm>
            <a:off x="3055149" y="265995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1" name="Google Shape;1601;p186"/>
          <p:cNvSpPr/>
          <p:nvPr/>
        </p:nvSpPr>
        <p:spPr>
          <a:xfrm>
            <a:off x="1764874" y="265995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2" name="Google Shape;1602;p186"/>
          <p:cNvSpPr/>
          <p:nvPr/>
        </p:nvSpPr>
        <p:spPr>
          <a:xfrm>
            <a:off x="1899224" y="1660912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3" name="Google Shape;1603;p1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6417" y="3373938"/>
            <a:ext cx="4230758" cy="122889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04" name="Google Shape;1604;p186"/>
          <p:cNvSpPr/>
          <p:nvPr/>
        </p:nvSpPr>
        <p:spPr>
          <a:xfrm>
            <a:off x="1276425" y="3373950"/>
            <a:ext cx="4230600" cy="1228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5" name="Google Shape;1605;p186"/>
          <p:cNvSpPr/>
          <p:nvPr/>
        </p:nvSpPr>
        <p:spPr>
          <a:xfrm>
            <a:off x="1174474" y="3300600"/>
            <a:ext cx="3138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87"/>
          <p:cNvSpPr txBox="1"/>
          <p:nvPr/>
        </p:nvSpPr>
        <p:spPr>
          <a:xfrm>
            <a:off x="1414025" y="367650"/>
            <a:ext cx="5031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상품 변경]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12" name="Google Shape;1612;p187"/>
          <p:cNvGraphicFramePr/>
          <p:nvPr/>
        </p:nvGraphicFramePr>
        <p:xfrm>
          <a:off x="5711192" y="4102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57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수정 버튼 클릭 시 &lt;옵션 상품 수정&gt;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삭제 버튼 클릭 시 (4) 알림창 생성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취소 버튼 클릭 시 &lt;청소 상품 리스트, 옵션 상품 리스트&gt; 페이지로 이동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확인 버튼 클릭 시 DB에 해당 정보 삭제 및 (5) 알림창 생성 , 취소 버튼 클릭 시 해당 &lt;옵션 상품 변경&gt; 페이지에 머무름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5.  완료 알림창 , 확인 버튼 클릭 시 &lt;청소 상품 리스트, 옵션 상품 리스트&gt; 페이지로 이동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13" name="Google Shape;1613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25" y="1570150"/>
            <a:ext cx="3714750" cy="19526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14" name="Google Shape;1614;p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2965" y="3964749"/>
            <a:ext cx="3635809" cy="113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87"/>
          <p:cNvSpPr/>
          <p:nvPr/>
        </p:nvSpPr>
        <p:spPr>
          <a:xfrm>
            <a:off x="1507026" y="3964749"/>
            <a:ext cx="3607800" cy="1173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6" name="Google Shape;1616;p187"/>
          <p:cNvSpPr/>
          <p:nvPr/>
        </p:nvSpPr>
        <p:spPr>
          <a:xfrm>
            <a:off x="1414025" y="3796450"/>
            <a:ext cx="264900" cy="2352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7" name="Google Shape;1617;p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5140" y="5532399"/>
            <a:ext cx="3563635" cy="113214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18" name="Google Shape;1618;p187"/>
          <p:cNvSpPr/>
          <p:nvPr/>
        </p:nvSpPr>
        <p:spPr>
          <a:xfrm>
            <a:off x="1565119" y="5532399"/>
            <a:ext cx="3563700" cy="1132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9" name="Google Shape;1619;p187"/>
          <p:cNvSpPr/>
          <p:nvPr/>
        </p:nvSpPr>
        <p:spPr>
          <a:xfrm>
            <a:off x="1414025" y="5422800"/>
            <a:ext cx="261900" cy="2271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0" name="Google Shape;1620;p187"/>
          <p:cNvSpPr/>
          <p:nvPr/>
        </p:nvSpPr>
        <p:spPr>
          <a:xfrm>
            <a:off x="1492975" y="3032175"/>
            <a:ext cx="965700" cy="295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1" name="Google Shape;1621;p187"/>
          <p:cNvSpPr/>
          <p:nvPr/>
        </p:nvSpPr>
        <p:spPr>
          <a:xfrm>
            <a:off x="4084125" y="3032175"/>
            <a:ext cx="921900" cy="295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2" name="Google Shape;1622;p187"/>
          <p:cNvSpPr/>
          <p:nvPr/>
        </p:nvSpPr>
        <p:spPr>
          <a:xfrm>
            <a:off x="2788550" y="3032175"/>
            <a:ext cx="921900" cy="295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3" name="Google Shape;1623;p187"/>
          <p:cNvSpPr/>
          <p:nvPr/>
        </p:nvSpPr>
        <p:spPr>
          <a:xfrm>
            <a:off x="3947400" y="2951250"/>
            <a:ext cx="264900" cy="2352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4" name="Google Shape;1624;p187"/>
          <p:cNvSpPr/>
          <p:nvPr/>
        </p:nvSpPr>
        <p:spPr>
          <a:xfrm>
            <a:off x="2644750" y="2951250"/>
            <a:ext cx="264900" cy="2352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5" name="Google Shape;1625;p187"/>
          <p:cNvSpPr/>
          <p:nvPr/>
        </p:nvSpPr>
        <p:spPr>
          <a:xfrm>
            <a:off x="1412525" y="2951250"/>
            <a:ext cx="264900" cy="2352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6" name="Google Shape;1626;p1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8775" y="2211600"/>
            <a:ext cx="6262549" cy="1714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27" name="Google Shape;1627;p1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38775" y="1544850"/>
            <a:ext cx="6262550" cy="6667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28" name="Google Shape;1628;p187"/>
          <p:cNvCxnSpPr>
            <a:stCxn id="1626" idx="1"/>
          </p:cNvCxnSpPr>
          <p:nvPr/>
        </p:nvCxnSpPr>
        <p:spPr>
          <a:xfrm flipH="1">
            <a:off x="4741575" y="3068850"/>
            <a:ext cx="697200" cy="889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88"/>
          <p:cNvSpPr txBox="1"/>
          <p:nvPr/>
        </p:nvSpPr>
        <p:spPr>
          <a:xfrm>
            <a:off x="1414025" y="367650"/>
            <a:ext cx="5237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상품 수정]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5" name="Google Shape;1635;p188"/>
          <p:cNvGraphicFramePr/>
          <p:nvPr/>
        </p:nvGraphicFramePr>
        <p:xfrm>
          <a:off x="6023330" y="34885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9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해당 옵션 상품 변경 내용 작성 가능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수정 버튼 클릭 시 (4) 알림창 생성 및 DB에 해당 옵션 상품 변경 내용 저장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취소 버튼 클릭 시 &lt;청소 상품 리스트, 옵션 상품 리스트&gt;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완료 알림창 , 확인 버튼 클릭 시  &lt;청소 상품 리스트, 옵션 상품 리스트&gt;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6" name="Google Shape;1636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25" y="1608250"/>
            <a:ext cx="3314700" cy="1914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37" name="Google Shape;1637;p188"/>
          <p:cNvSpPr/>
          <p:nvPr/>
        </p:nvSpPr>
        <p:spPr>
          <a:xfrm>
            <a:off x="2134000" y="2309750"/>
            <a:ext cx="2404200" cy="600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8" name="Google Shape;1638;p188"/>
          <p:cNvSpPr/>
          <p:nvPr/>
        </p:nvSpPr>
        <p:spPr>
          <a:xfrm>
            <a:off x="1946550" y="3133475"/>
            <a:ext cx="918900" cy="244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9" name="Google Shape;1639;p188"/>
          <p:cNvSpPr/>
          <p:nvPr/>
        </p:nvSpPr>
        <p:spPr>
          <a:xfrm>
            <a:off x="3212100" y="3133475"/>
            <a:ext cx="918900" cy="244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0" name="Google Shape;1640;p188"/>
          <p:cNvSpPr/>
          <p:nvPr/>
        </p:nvSpPr>
        <p:spPr>
          <a:xfrm>
            <a:off x="1992525" y="2218650"/>
            <a:ext cx="264900" cy="2352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1" name="Google Shape;1641;p188"/>
          <p:cNvSpPr/>
          <p:nvPr/>
        </p:nvSpPr>
        <p:spPr>
          <a:xfrm>
            <a:off x="1819325" y="3011850"/>
            <a:ext cx="264900" cy="2352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2" name="Google Shape;1642;p188"/>
          <p:cNvSpPr/>
          <p:nvPr/>
        </p:nvSpPr>
        <p:spPr>
          <a:xfrm>
            <a:off x="3134575" y="3011850"/>
            <a:ext cx="264900" cy="2352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3" name="Google Shape;1643;p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0740" y="4392774"/>
            <a:ext cx="3563635" cy="113214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4" name="Google Shape;1644;p188"/>
          <p:cNvSpPr/>
          <p:nvPr/>
        </p:nvSpPr>
        <p:spPr>
          <a:xfrm>
            <a:off x="1560719" y="4392774"/>
            <a:ext cx="3563700" cy="1132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5" name="Google Shape;1645;p188"/>
          <p:cNvSpPr/>
          <p:nvPr/>
        </p:nvSpPr>
        <p:spPr>
          <a:xfrm>
            <a:off x="1409625" y="4283175"/>
            <a:ext cx="261900" cy="2271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89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p189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게시판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담당자:박기범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90"/>
          <p:cNvSpPr txBox="1"/>
          <p:nvPr/>
        </p:nvSpPr>
        <p:spPr>
          <a:xfrm>
            <a:off x="1414025" y="367650"/>
            <a:ext cx="4676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[문의게시판]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9" name="Google Shape;1659;p190"/>
          <p:cNvGraphicFramePr/>
          <p:nvPr/>
        </p:nvGraphicFramePr>
        <p:xfrm>
          <a:off x="7556567" y="48261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45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제목 클릭 시 작성 된 &lt;문의 글 상세&gt;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- 한 페이지에 보여지는 글의 수 10개 , 2페이지를       누르면 11부터 20번까지 출력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     - &gt;&gt; 버튼으로 다음 페이지로 이동 가능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카테고리를 지정 후 원하는 방식으로 검색 가능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60" name="Google Shape;1660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225" y="986850"/>
            <a:ext cx="5409644" cy="5108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61" name="Google Shape;1661;p190"/>
          <p:cNvSpPr/>
          <p:nvPr/>
        </p:nvSpPr>
        <p:spPr>
          <a:xfrm>
            <a:off x="1750125" y="2207100"/>
            <a:ext cx="3296700" cy="3470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2" name="Google Shape;1662;p190"/>
          <p:cNvSpPr/>
          <p:nvPr/>
        </p:nvSpPr>
        <p:spPr>
          <a:xfrm>
            <a:off x="2715600" y="1331800"/>
            <a:ext cx="3603000" cy="397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3" name="Google Shape;1663;p190"/>
          <p:cNvSpPr/>
          <p:nvPr/>
        </p:nvSpPr>
        <p:spPr>
          <a:xfrm>
            <a:off x="2715600" y="5810100"/>
            <a:ext cx="1893600" cy="285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4" name="Google Shape;1664;p190"/>
          <p:cNvSpPr/>
          <p:nvPr/>
        </p:nvSpPr>
        <p:spPr>
          <a:xfrm>
            <a:off x="2497275" y="1188150"/>
            <a:ext cx="2967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5" name="Google Shape;1665;p190"/>
          <p:cNvSpPr/>
          <p:nvPr/>
        </p:nvSpPr>
        <p:spPr>
          <a:xfrm>
            <a:off x="2497275" y="5677800"/>
            <a:ext cx="2967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6" name="Google Shape;1666;p190"/>
          <p:cNvSpPr/>
          <p:nvPr/>
        </p:nvSpPr>
        <p:spPr>
          <a:xfrm>
            <a:off x="1672875" y="2050125"/>
            <a:ext cx="2967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7" name="Google Shape;1667;p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0825" y="152400"/>
            <a:ext cx="5677699" cy="44060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68" name="Google Shape;1668;p190"/>
          <p:cNvSpPr/>
          <p:nvPr/>
        </p:nvSpPr>
        <p:spPr>
          <a:xfrm>
            <a:off x="7263625" y="2604825"/>
            <a:ext cx="2758800" cy="202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9" name="Google Shape;1669;p190"/>
          <p:cNvSpPr/>
          <p:nvPr/>
        </p:nvSpPr>
        <p:spPr>
          <a:xfrm>
            <a:off x="7212525" y="3885275"/>
            <a:ext cx="3206100" cy="285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0" name="Google Shape;1670;p190"/>
          <p:cNvCxnSpPr>
            <a:endCxn id="1671" idx="3"/>
          </p:cNvCxnSpPr>
          <p:nvPr/>
        </p:nvCxnSpPr>
        <p:spPr>
          <a:xfrm rot="10800000">
            <a:off x="6318550" y="2721200"/>
            <a:ext cx="468300" cy="534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72" name="Google Shape;1672;p190"/>
          <p:cNvSpPr/>
          <p:nvPr/>
        </p:nvSpPr>
        <p:spPr>
          <a:xfrm>
            <a:off x="6796526" y="2716750"/>
            <a:ext cx="448125" cy="1302400"/>
          </a:xfrm>
          <a:custGeom>
            <a:avLst/>
            <a:gdLst/>
            <a:ahLst/>
            <a:cxnLst/>
            <a:rect l="l" t="t" r="r" b="b"/>
            <a:pathLst>
              <a:path w="17925" h="52096" extrusionOk="0">
                <a:moveTo>
                  <a:pt x="17925" y="52096"/>
                </a:moveTo>
                <a:cubicBezTo>
                  <a:pt x="14940" y="47212"/>
                  <a:pt x="153" y="31475"/>
                  <a:pt x="17" y="22792"/>
                </a:cubicBezTo>
                <a:cubicBezTo>
                  <a:pt x="-119" y="14109"/>
                  <a:pt x="14262" y="3799"/>
                  <a:pt x="17111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90"/>
          <p:cNvSpPr/>
          <p:nvPr/>
        </p:nvSpPr>
        <p:spPr>
          <a:xfrm>
            <a:off x="1056850" y="2552600"/>
            <a:ext cx="5261700" cy="337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91"/>
          <p:cNvSpPr txBox="1"/>
          <p:nvPr/>
        </p:nvSpPr>
        <p:spPr>
          <a:xfrm>
            <a:off x="1414025" y="367650"/>
            <a:ext cx="4517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[문의 글 상세]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9" name="Google Shape;1679;p191"/>
          <p:cNvGraphicFramePr/>
          <p:nvPr/>
        </p:nvGraphicFramePr>
        <p:xfrm>
          <a:off x="6646217" y="2731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74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목록 버튼을 누르면 &lt;문의 게시판&gt; 페이지로 이동함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답글 버튼을 누르면 &lt;답글 등록&gt; 페이지로 이동함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80" name="Google Shape;1680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675" y="1068250"/>
            <a:ext cx="4626811" cy="5108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1" name="Google Shape;1681;p191"/>
          <p:cNvSpPr/>
          <p:nvPr/>
        </p:nvSpPr>
        <p:spPr>
          <a:xfrm>
            <a:off x="3360325" y="5924700"/>
            <a:ext cx="353700" cy="190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2" name="Google Shape;1682;p191"/>
          <p:cNvSpPr/>
          <p:nvPr/>
        </p:nvSpPr>
        <p:spPr>
          <a:xfrm>
            <a:off x="3909550" y="5924700"/>
            <a:ext cx="353700" cy="190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3" name="Google Shape;1683;p191"/>
          <p:cNvSpPr/>
          <p:nvPr/>
        </p:nvSpPr>
        <p:spPr>
          <a:xfrm>
            <a:off x="3202146" y="581586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4" name="Google Shape;1684;p191"/>
          <p:cNvSpPr/>
          <p:nvPr/>
        </p:nvSpPr>
        <p:spPr>
          <a:xfrm>
            <a:off x="3771721" y="581586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92"/>
          <p:cNvSpPr txBox="1"/>
          <p:nvPr/>
        </p:nvSpPr>
        <p:spPr>
          <a:xfrm>
            <a:off x="1414025" y="367650"/>
            <a:ext cx="4314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[문의 답글 등록] - 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1" name="Google Shape;1691;p192"/>
          <p:cNvSpPr/>
          <p:nvPr/>
        </p:nvSpPr>
        <p:spPr>
          <a:xfrm>
            <a:off x="3045626" y="4979845"/>
            <a:ext cx="296700" cy="158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2" name="Google Shape;1692;p192"/>
          <p:cNvSpPr/>
          <p:nvPr/>
        </p:nvSpPr>
        <p:spPr>
          <a:xfrm>
            <a:off x="3506046" y="4979845"/>
            <a:ext cx="296700" cy="158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3" name="Google Shape;1693;p192"/>
          <p:cNvSpPr/>
          <p:nvPr/>
        </p:nvSpPr>
        <p:spPr>
          <a:xfrm>
            <a:off x="2913023" y="4889515"/>
            <a:ext cx="174300" cy="1746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4" name="Google Shape;1694;p192"/>
          <p:cNvSpPr/>
          <p:nvPr/>
        </p:nvSpPr>
        <p:spPr>
          <a:xfrm>
            <a:off x="3390503" y="4889515"/>
            <a:ext cx="174300" cy="1746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5" name="Google Shape;1695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25" y="890117"/>
            <a:ext cx="4589326" cy="442065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696" name="Google Shape;1696;p192"/>
          <p:cNvGraphicFramePr/>
          <p:nvPr/>
        </p:nvGraphicFramePr>
        <p:xfrm>
          <a:off x="6753167" y="48189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9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등록 버튼 클릭 시 알림창(3) 생성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취소 버튼 클릭 시 &lt;문의 게시판&gt;으로 이동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등록 완료 알림창 [확인] 클릭 시 &lt;문의 게시판&gt;으로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97" name="Google Shape;1697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0888" y="5487450"/>
            <a:ext cx="43624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92"/>
          <p:cNvSpPr/>
          <p:nvPr/>
        </p:nvSpPr>
        <p:spPr>
          <a:xfrm>
            <a:off x="3268281" y="5106104"/>
            <a:ext cx="347700" cy="158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9" name="Google Shape;1699;p192"/>
          <p:cNvSpPr/>
          <p:nvPr/>
        </p:nvSpPr>
        <p:spPr>
          <a:xfrm>
            <a:off x="3802556" y="5097888"/>
            <a:ext cx="347700" cy="174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0" name="Google Shape;1700;p192"/>
          <p:cNvSpPr/>
          <p:nvPr/>
        </p:nvSpPr>
        <p:spPr>
          <a:xfrm>
            <a:off x="1640900" y="5487450"/>
            <a:ext cx="4314600" cy="1292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1" name="Google Shape;1701;p192"/>
          <p:cNvSpPr/>
          <p:nvPr/>
        </p:nvSpPr>
        <p:spPr>
          <a:xfrm>
            <a:off x="3579525" y="4889525"/>
            <a:ext cx="2967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2" name="Google Shape;1702;p192"/>
          <p:cNvSpPr/>
          <p:nvPr/>
        </p:nvSpPr>
        <p:spPr>
          <a:xfrm>
            <a:off x="3118175" y="4889425"/>
            <a:ext cx="296700" cy="2568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3" name="Google Shape;1703;p192"/>
          <p:cNvSpPr/>
          <p:nvPr/>
        </p:nvSpPr>
        <p:spPr>
          <a:xfrm>
            <a:off x="1566475" y="5272500"/>
            <a:ext cx="296700" cy="339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4" name="Google Shape;1704;p1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2576" y="890125"/>
            <a:ext cx="5883849" cy="197288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5" name="Google Shape;1705;p1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575" y="3164725"/>
            <a:ext cx="5883850" cy="1352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6" name="Google Shape;1706;p192"/>
          <p:cNvSpPr/>
          <p:nvPr/>
        </p:nvSpPr>
        <p:spPr>
          <a:xfrm rot="-8100000" flipH="1">
            <a:off x="5445021" y="2827893"/>
            <a:ext cx="1480257" cy="998718"/>
          </a:xfrm>
          <a:prstGeom prst="bentArrow">
            <a:avLst>
              <a:gd name="adj1" fmla="val 21865"/>
              <a:gd name="adj2" fmla="val 23309"/>
              <a:gd name="adj3" fmla="val 32092"/>
              <a:gd name="adj4" fmla="val 4657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p192"/>
          <p:cNvSpPr/>
          <p:nvPr/>
        </p:nvSpPr>
        <p:spPr>
          <a:xfrm>
            <a:off x="6089625" y="4093225"/>
            <a:ext cx="5883900" cy="424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93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4" name="Google Shape;1714;p193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담당자:양현준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94"/>
          <p:cNvSpPr txBox="1"/>
          <p:nvPr/>
        </p:nvSpPr>
        <p:spPr>
          <a:xfrm>
            <a:off x="1414028" y="367650"/>
            <a:ext cx="4553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게시판]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0" name="Google Shape;1720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525" y="1055400"/>
            <a:ext cx="10870974" cy="28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94"/>
          <p:cNvSpPr/>
          <p:nvPr/>
        </p:nvSpPr>
        <p:spPr>
          <a:xfrm>
            <a:off x="1241563" y="1141875"/>
            <a:ext cx="10296900" cy="248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2" name="Google Shape;1722;p194"/>
          <p:cNvSpPr/>
          <p:nvPr/>
        </p:nvSpPr>
        <p:spPr>
          <a:xfrm>
            <a:off x="1465100" y="1629525"/>
            <a:ext cx="6567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3" name="Google Shape;1723;p194"/>
          <p:cNvSpPr/>
          <p:nvPr/>
        </p:nvSpPr>
        <p:spPr>
          <a:xfrm>
            <a:off x="2815149" y="2464375"/>
            <a:ext cx="5894100" cy="657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4" name="Google Shape;1724;p194"/>
          <p:cNvSpPr/>
          <p:nvPr/>
        </p:nvSpPr>
        <p:spPr>
          <a:xfrm>
            <a:off x="8642350" y="1566375"/>
            <a:ext cx="2602500" cy="343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5" name="Google Shape;1725;p194"/>
          <p:cNvSpPr/>
          <p:nvPr/>
        </p:nvSpPr>
        <p:spPr>
          <a:xfrm>
            <a:off x="1287521" y="144494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6" name="Google Shape;1726;p194"/>
          <p:cNvSpPr/>
          <p:nvPr/>
        </p:nvSpPr>
        <p:spPr>
          <a:xfrm>
            <a:off x="8501346" y="144494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7" name="Google Shape;1727;p194"/>
          <p:cNvSpPr/>
          <p:nvPr/>
        </p:nvSpPr>
        <p:spPr>
          <a:xfrm>
            <a:off x="2671171" y="2389178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8" name="Google Shape;1728;p194"/>
          <p:cNvGraphicFramePr/>
          <p:nvPr/>
        </p:nvGraphicFramePr>
        <p:xfrm>
          <a:off x="8268341" y="4841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5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2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8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글쓰기 버튼 클릭 시 공지사항 등록 페이지로 이동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글 제목을 검색하면 해당 게시글이 나옴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글 제목 클릭 시 해당 게시글의 상세 페이지로 이동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길이가 15자를 넘으면 …으로 표시된다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게시글이 10개를 넘어가면 다음 페이지가 추가되며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10페이지 이상은 “&gt;&gt;”으로 표시되고 “&gt;&gt;” 버튼을 클릭 시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11페이지부터 20페이지가 나온다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29" name="Google Shape;1729;p194"/>
          <p:cNvSpPr/>
          <p:nvPr/>
        </p:nvSpPr>
        <p:spPr>
          <a:xfrm>
            <a:off x="5967725" y="3320550"/>
            <a:ext cx="6567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0" name="Google Shape;1730;p194"/>
          <p:cNvSpPr/>
          <p:nvPr/>
        </p:nvSpPr>
        <p:spPr>
          <a:xfrm>
            <a:off x="5759821" y="320949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31" name="Google Shape;1731;p194"/>
          <p:cNvCxnSpPr/>
          <p:nvPr/>
        </p:nvCxnSpPr>
        <p:spPr>
          <a:xfrm flipH="1">
            <a:off x="2879075" y="3269550"/>
            <a:ext cx="6600" cy="1026600"/>
          </a:xfrm>
          <a:prstGeom prst="straightConnector1">
            <a:avLst/>
          </a:prstGeom>
          <a:noFill/>
          <a:ln w="2857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32" name="Google Shape;1732;p1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7525" y="4443425"/>
            <a:ext cx="5334136" cy="22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9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8" name="Google Shape;318;p69"/>
          <p:cNvGrpSpPr/>
          <p:nvPr/>
        </p:nvGrpSpPr>
        <p:grpSpPr>
          <a:xfrm>
            <a:off x="4410900" y="254575"/>
            <a:ext cx="2466678" cy="461700"/>
            <a:chOff x="3876564" y="1089173"/>
            <a:chExt cx="2035885" cy="461700"/>
          </a:xfrm>
        </p:grpSpPr>
        <p:sp>
          <p:nvSpPr>
            <p:cNvPr id="319" name="Google Shape;319;p69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9"/>
            <p:cNvSpPr/>
            <p:nvPr/>
          </p:nvSpPr>
          <p:spPr>
            <a:xfrm>
              <a:off x="3876564" y="1089173"/>
              <a:ext cx="203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69"/>
          <p:cNvSpPr/>
          <p:nvPr/>
        </p:nvSpPr>
        <p:spPr>
          <a:xfrm>
            <a:off x="1338653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고객센터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리뷰게시판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조회 가능(서비스 종류, 평점, 내용)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 별로 검색하여 조회 가능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등록 가능(단, 청소완료가 된 이후에만 등록 가능)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문의게시판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 등록 및 수정 가능(단, 답글 존재 시 수정 불가)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삭제 불가</a:t>
            </a:r>
            <a:endParaRPr sz="2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385" y="975150"/>
            <a:ext cx="5624825" cy="53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95"/>
          <p:cNvSpPr txBox="1"/>
          <p:nvPr/>
        </p:nvSpPr>
        <p:spPr>
          <a:xfrm>
            <a:off x="1414029" y="367650"/>
            <a:ext cx="4657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등록]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9" name="Google Shape;1739;p195"/>
          <p:cNvGraphicFramePr/>
          <p:nvPr/>
        </p:nvGraphicFramePr>
        <p:xfrm>
          <a:off x="7473902" y="49213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92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900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글 제목 , 글 내용에 원하는 글을 쓴다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글 쓰기 버튼을 누르면 해당 글이 공지사항 리스트에 올라간다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목록 버튼을 누르면 등록을 멈추고 다시 공지사항 리스트로 돌아간다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0" name="Google Shape;1740;p195"/>
          <p:cNvSpPr/>
          <p:nvPr/>
        </p:nvSpPr>
        <p:spPr>
          <a:xfrm>
            <a:off x="1204160" y="1763325"/>
            <a:ext cx="5103000" cy="3968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1" name="Google Shape;1741;p195"/>
          <p:cNvSpPr/>
          <p:nvPr/>
        </p:nvSpPr>
        <p:spPr>
          <a:xfrm>
            <a:off x="3136286" y="6050100"/>
            <a:ext cx="5547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2" name="Google Shape;1742;p195"/>
          <p:cNvSpPr/>
          <p:nvPr/>
        </p:nvSpPr>
        <p:spPr>
          <a:xfrm>
            <a:off x="3944386" y="6050100"/>
            <a:ext cx="4158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3" name="Google Shape;1743;p195"/>
          <p:cNvSpPr/>
          <p:nvPr/>
        </p:nvSpPr>
        <p:spPr>
          <a:xfrm>
            <a:off x="1066735" y="16160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4" name="Google Shape;1744;p195"/>
          <p:cNvSpPr/>
          <p:nvPr/>
        </p:nvSpPr>
        <p:spPr>
          <a:xfrm>
            <a:off x="3821757" y="5907678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5" name="Google Shape;1745;p195"/>
          <p:cNvSpPr/>
          <p:nvPr/>
        </p:nvSpPr>
        <p:spPr>
          <a:xfrm>
            <a:off x="2928382" y="590766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6" name="Google Shape;1746;p195"/>
          <p:cNvSpPr/>
          <p:nvPr/>
        </p:nvSpPr>
        <p:spPr>
          <a:xfrm>
            <a:off x="953880" y="975150"/>
            <a:ext cx="5654400" cy="553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825" y="1363825"/>
            <a:ext cx="5126375" cy="52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96"/>
          <p:cNvSpPr txBox="1"/>
          <p:nvPr/>
        </p:nvSpPr>
        <p:spPr>
          <a:xfrm>
            <a:off x="1414033" y="367650"/>
            <a:ext cx="6893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상세페이지]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4" name="Google Shape;1754;p196"/>
          <p:cNvSpPr/>
          <p:nvPr/>
        </p:nvSpPr>
        <p:spPr>
          <a:xfrm>
            <a:off x="1503175" y="1141875"/>
            <a:ext cx="5646900" cy="561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55" name="Google Shape;1755;p196"/>
          <p:cNvGraphicFramePr/>
          <p:nvPr/>
        </p:nvGraphicFramePr>
        <p:xfrm>
          <a:off x="7975716" y="207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92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1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8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해당 공지사항의 상세정보가 나온다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수정 버튼을 클릭 시 해당 게시글을 수정할 수 있는 수정페이지로 이동하게 된다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목록 버튼을 누르면 다시 공지사항 리스트로 돌아간다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6" name="Google Shape;1756;p196"/>
          <p:cNvSpPr/>
          <p:nvPr/>
        </p:nvSpPr>
        <p:spPr>
          <a:xfrm>
            <a:off x="3845500" y="6331125"/>
            <a:ext cx="387600" cy="248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7" name="Google Shape;1757;p196"/>
          <p:cNvSpPr/>
          <p:nvPr/>
        </p:nvSpPr>
        <p:spPr>
          <a:xfrm>
            <a:off x="4493025" y="6363075"/>
            <a:ext cx="3876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8" name="Google Shape;1758;p196"/>
          <p:cNvSpPr/>
          <p:nvPr/>
        </p:nvSpPr>
        <p:spPr>
          <a:xfrm>
            <a:off x="1895525" y="1953425"/>
            <a:ext cx="5001600" cy="4099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9" name="Google Shape;1759;p196"/>
          <p:cNvSpPr/>
          <p:nvPr/>
        </p:nvSpPr>
        <p:spPr>
          <a:xfrm>
            <a:off x="1742496" y="17431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0" name="Google Shape;1760;p196"/>
          <p:cNvSpPr/>
          <p:nvPr/>
        </p:nvSpPr>
        <p:spPr>
          <a:xfrm>
            <a:off x="3674621" y="62340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1" name="Google Shape;1761;p196"/>
          <p:cNvSpPr/>
          <p:nvPr/>
        </p:nvSpPr>
        <p:spPr>
          <a:xfrm>
            <a:off x="4322146" y="62340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7" name="Google Shape;1767;p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149" y="905038"/>
            <a:ext cx="5865100" cy="58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197"/>
          <p:cNvSpPr/>
          <p:nvPr/>
        </p:nvSpPr>
        <p:spPr>
          <a:xfrm>
            <a:off x="1503175" y="993300"/>
            <a:ext cx="5774100" cy="578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9" name="Google Shape;1769;p197"/>
          <p:cNvSpPr txBox="1"/>
          <p:nvPr/>
        </p:nvSpPr>
        <p:spPr>
          <a:xfrm>
            <a:off x="1414032" y="367650"/>
            <a:ext cx="6498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수정 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0" name="Google Shape;1770;p197"/>
          <p:cNvGraphicFramePr/>
          <p:nvPr/>
        </p:nvGraphicFramePr>
        <p:xfrm>
          <a:off x="7975716" y="207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92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1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8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수정하고 싶은 부분을 선택 후 글을 바꿀 수 있습니다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편집 버튼을 클릭 시 수정이 완료되고 다시 공지사항 리스트로 이동됩니다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삭제 버튼을 클릭 시 해당 게시글이 삭제되고 공지사항 리스트로 이동됩니다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목록 버튼을 클릭 시 수정중이던 진행사항을 취소하고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공지사항 리스트로 되돌아갑니다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71" name="Google Shape;1771;p197"/>
          <p:cNvSpPr/>
          <p:nvPr/>
        </p:nvSpPr>
        <p:spPr>
          <a:xfrm>
            <a:off x="1721525" y="1549775"/>
            <a:ext cx="5522400" cy="4528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2" name="Google Shape;1772;p197"/>
          <p:cNvSpPr/>
          <p:nvPr/>
        </p:nvSpPr>
        <p:spPr>
          <a:xfrm>
            <a:off x="3557775" y="6403350"/>
            <a:ext cx="420900" cy="237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3" name="Google Shape;1773;p197"/>
          <p:cNvSpPr/>
          <p:nvPr/>
        </p:nvSpPr>
        <p:spPr>
          <a:xfrm>
            <a:off x="4252125" y="6403350"/>
            <a:ext cx="420900" cy="237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4" name="Google Shape;1774;p197"/>
          <p:cNvSpPr/>
          <p:nvPr/>
        </p:nvSpPr>
        <p:spPr>
          <a:xfrm>
            <a:off x="4946475" y="6403350"/>
            <a:ext cx="420900" cy="237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5" name="Google Shape;1775;p197"/>
          <p:cNvSpPr/>
          <p:nvPr/>
        </p:nvSpPr>
        <p:spPr>
          <a:xfrm>
            <a:off x="1630271" y="139674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6" name="Google Shape;1776;p197"/>
          <p:cNvSpPr/>
          <p:nvPr/>
        </p:nvSpPr>
        <p:spPr>
          <a:xfrm>
            <a:off x="3393596" y="62527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7" name="Google Shape;1777;p197"/>
          <p:cNvSpPr/>
          <p:nvPr/>
        </p:nvSpPr>
        <p:spPr>
          <a:xfrm>
            <a:off x="4094646" y="62527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8" name="Google Shape;1778;p197"/>
          <p:cNvSpPr/>
          <p:nvPr/>
        </p:nvSpPr>
        <p:spPr>
          <a:xfrm>
            <a:off x="4795696" y="62527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Google Shape;1783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98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5" name="Google Shape;1785;p198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게시판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담당자:양현준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99"/>
          <p:cNvSpPr txBox="1"/>
          <p:nvPr/>
        </p:nvSpPr>
        <p:spPr>
          <a:xfrm>
            <a:off x="1414030" y="231875"/>
            <a:ext cx="5013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1" name="Google Shape;1791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575" y="1304675"/>
            <a:ext cx="10583998" cy="25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199"/>
          <p:cNvSpPr/>
          <p:nvPr/>
        </p:nvSpPr>
        <p:spPr>
          <a:xfrm>
            <a:off x="1241575" y="1173525"/>
            <a:ext cx="10296900" cy="289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3" name="Google Shape;1793;p199"/>
          <p:cNvSpPr/>
          <p:nvPr/>
        </p:nvSpPr>
        <p:spPr>
          <a:xfrm>
            <a:off x="3380525" y="2494925"/>
            <a:ext cx="5522400" cy="681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4" name="Google Shape;1794;p199"/>
          <p:cNvSpPr/>
          <p:nvPr/>
        </p:nvSpPr>
        <p:spPr>
          <a:xfrm>
            <a:off x="3230196" y="236986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5" name="Google Shape;1795;p199"/>
          <p:cNvSpPr/>
          <p:nvPr/>
        </p:nvSpPr>
        <p:spPr>
          <a:xfrm>
            <a:off x="7674725" y="1563775"/>
            <a:ext cx="3722700" cy="517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6" name="Google Shape;1796;p199"/>
          <p:cNvSpPr/>
          <p:nvPr/>
        </p:nvSpPr>
        <p:spPr>
          <a:xfrm>
            <a:off x="7512771" y="14315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7" name="Google Shape;1797;p199"/>
          <p:cNvSpPr/>
          <p:nvPr/>
        </p:nvSpPr>
        <p:spPr>
          <a:xfrm>
            <a:off x="5677600" y="3393425"/>
            <a:ext cx="1095000" cy="434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8" name="Google Shape;1798;p199"/>
          <p:cNvSpPr/>
          <p:nvPr/>
        </p:nvSpPr>
        <p:spPr>
          <a:xfrm>
            <a:off x="5506321" y="367569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9" name="Google Shape;1799;p199"/>
          <p:cNvGraphicFramePr/>
          <p:nvPr/>
        </p:nvGraphicFramePr>
        <p:xfrm>
          <a:off x="4332466" y="4385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5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2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1. 글 내용을 검색하면 해당 게시글이 나옴 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글 내용을 클릭 시 해당 리뷰 상세페이지로 이동합니다 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3. 게시글이 10개를 넘어가면 다음 페이지가 추가되며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10페이지 이상은 “&gt;&gt;”으로 표시되고 “&gt;&gt;” 버튼을 클릭 시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11페이지부터 20페이지가 나온다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238" y="992525"/>
            <a:ext cx="5711876" cy="55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200"/>
          <p:cNvSpPr txBox="1"/>
          <p:nvPr/>
        </p:nvSpPr>
        <p:spPr>
          <a:xfrm>
            <a:off x="1414024" y="231875"/>
            <a:ext cx="6248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상세페이지]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7" name="Google Shape;1807;p200"/>
          <p:cNvSpPr/>
          <p:nvPr/>
        </p:nvSpPr>
        <p:spPr>
          <a:xfrm>
            <a:off x="1241575" y="899900"/>
            <a:ext cx="5889300" cy="582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08" name="Google Shape;1808;p200"/>
          <p:cNvGraphicFramePr/>
          <p:nvPr/>
        </p:nvGraphicFramePr>
        <p:xfrm>
          <a:off x="7844641" y="14109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85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7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1. 해당 리뷰의 상세정보가 나옴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목록 버튼을 클릭 시 리뷰게시판으로 되돌아갑니다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삭제 버튼을 클릭 시 해당 리뷰를 삭제합니다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09" name="Google Shape;1809;p200"/>
          <p:cNvSpPr/>
          <p:nvPr/>
        </p:nvSpPr>
        <p:spPr>
          <a:xfrm>
            <a:off x="1575650" y="1588775"/>
            <a:ext cx="5261100" cy="4326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0" name="Google Shape;1810;p200"/>
          <p:cNvSpPr/>
          <p:nvPr/>
        </p:nvSpPr>
        <p:spPr>
          <a:xfrm>
            <a:off x="3640775" y="6247975"/>
            <a:ext cx="3876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1" name="Google Shape;1811;p200"/>
          <p:cNvSpPr/>
          <p:nvPr/>
        </p:nvSpPr>
        <p:spPr>
          <a:xfrm>
            <a:off x="4317775" y="6247975"/>
            <a:ext cx="387600" cy="216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2" name="Google Shape;1812;p200"/>
          <p:cNvSpPr/>
          <p:nvPr/>
        </p:nvSpPr>
        <p:spPr>
          <a:xfrm>
            <a:off x="1414021" y="146399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3" name="Google Shape;1813;p200"/>
          <p:cNvSpPr/>
          <p:nvPr/>
        </p:nvSpPr>
        <p:spPr>
          <a:xfrm>
            <a:off x="3501896" y="614446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4" name="Google Shape;1814;p200"/>
          <p:cNvSpPr/>
          <p:nvPr/>
        </p:nvSpPr>
        <p:spPr>
          <a:xfrm>
            <a:off x="4160171" y="614446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" name="Google Shape;1819;p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201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1" name="Google Shape;1821;p201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양현준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p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4450" y="1738100"/>
            <a:ext cx="34861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202"/>
          <p:cNvSpPr/>
          <p:nvPr/>
        </p:nvSpPr>
        <p:spPr>
          <a:xfrm>
            <a:off x="2905800" y="2568150"/>
            <a:ext cx="2899500" cy="433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9" name="Google Shape;1829;p202"/>
          <p:cNvSpPr/>
          <p:nvPr/>
        </p:nvSpPr>
        <p:spPr>
          <a:xfrm>
            <a:off x="2905800" y="3122000"/>
            <a:ext cx="2899500" cy="433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0" name="Google Shape;1830;p202"/>
          <p:cNvSpPr/>
          <p:nvPr/>
        </p:nvSpPr>
        <p:spPr>
          <a:xfrm>
            <a:off x="2905800" y="3675850"/>
            <a:ext cx="2899500" cy="463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1" name="Google Shape;1831;p202"/>
          <p:cNvSpPr/>
          <p:nvPr/>
        </p:nvSpPr>
        <p:spPr>
          <a:xfrm>
            <a:off x="2697896" y="242179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2" name="Google Shape;1832;p202"/>
          <p:cNvSpPr/>
          <p:nvPr/>
        </p:nvSpPr>
        <p:spPr>
          <a:xfrm>
            <a:off x="2737921" y="300194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3" name="Google Shape;1833;p202"/>
          <p:cNvSpPr/>
          <p:nvPr/>
        </p:nvSpPr>
        <p:spPr>
          <a:xfrm>
            <a:off x="2737921" y="358209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34" name="Google Shape;1834;p202"/>
          <p:cNvGraphicFramePr/>
          <p:nvPr/>
        </p:nvGraphicFramePr>
        <p:xfrm>
          <a:off x="7467442" y="23352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345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관리자 초기 아이디 admin 을 입력한다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관리자 초기 비밀번호 1234 를 입력한다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로그인 버튼을 누르면 관리자 메인페이지로        이동한다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35" name="Google Shape;1835;p202"/>
          <p:cNvSpPr/>
          <p:nvPr/>
        </p:nvSpPr>
        <p:spPr>
          <a:xfrm>
            <a:off x="2405750" y="1574975"/>
            <a:ext cx="3834600" cy="322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6" name="Google Shape;1836;p202"/>
          <p:cNvSpPr txBox="1"/>
          <p:nvPr/>
        </p:nvSpPr>
        <p:spPr>
          <a:xfrm>
            <a:off x="1414028" y="367650"/>
            <a:ext cx="4491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 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203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3" name="Google Shape;1843;p203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양현준, 김희재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" name="Google Shape;1849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8483" y="393150"/>
            <a:ext cx="9554500" cy="47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204"/>
          <p:cNvSpPr/>
          <p:nvPr/>
        </p:nvSpPr>
        <p:spPr>
          <a:xfrm>
            <a:off x="2279300" y="2801025"/>
            <a:ext cx="7895100" cy="234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1" name="Google Shape;1851;p204"/>
          <p:cNvSpPr/>
          <p:nvPr/>
        </p:nvSpPr>
        <p:spPr>
          <a:xfrm>
            <a:off x="2163075" y="3309175"/>
            <a:ext cx="8011200" cy="1867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2" name="Google Shape;1852;p204"/>
          <p:cNvSpPr/>
          <p:nvPr/>
        </p:nvSpPr>
        <p:spPr>
          <a:xfrm>
            <a:off x="1458325" y="1650225"/>
            <a:ext cx="9554400" cy="314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3" name="Google Shape;1853;p204"/>
          <p:cNvSpPr/>
          <p:nvPr/>
        </p:nvSpPr>
        <p:spPr>
          <a:xfrm>
            <a:off x="9311275" y="1964925"/>
            <a:ext cx="1284600" cy="702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4" name="Google Shape;1854;p204"/>
          <p:cNvSpPr/>
          <p:nvPr/>
        </p:nvSpPr>
        <p:spPr>
          <a:xfrm>
            <a:off x="1387246" y="152404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5" name="Google Shape;1855;p204"/>
          <p:cNvSpPr/>
          <p:nvPr/>
        </p:nvSpPr>
        <p:spPr>
          <a:xfrm>
            <a:off x="9153721" y="182364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6" name="Google Shape;1856;p204"/>
          <p:cNvSpPr/>
          <p:nvPr/>
        </p:nvSpPr>
        <p:spPr>
          <a:xfrm>
            <a:off x="2100196" y="269864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7" name="Google Shape;1857;p204"/>
          <p:cNvSpPr/>
          <p:nvPr/>
        </p:nvSpPr>
        <p:spPr>
          <a:xfrm>
            <a:off x="1993121" y="323244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58" name="Google Shape;1858;p204"/>
          <p:cNvGraphicFramePr/>
          <p:nvPr/>
        </p:nvGraphicFramePr>
        <p:xfrm>
          <a:off x="1301767" y="53098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79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75">
                <a:tc>
                  <a:txBody>
                    <a:bodyPr/>
                    <a:lstStyle/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strike="noStrike" cap="none"/>
                        <a:t>상단의 메뉴들을 눌러서 원하는 페이지로 갈 수 있다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다른 항목을 가진 메뉴라면 해당 사진처럼 마우스를 올려 확인할 수 있다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 메인페이지에는 새로 등록된 정보들이 나오는데 아무런 정보가 없다면 해당 사진처럼 “데이터가 없습니다”로 출력된다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새로 정보가 등록된다면 해당 사진처럼 메인화면에 정보가 나오고 제목을 누르면 해당 게시글 상세페이지로 이동한다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59" name="Google Shape;1859;p204"/>
          <p:cNvSpPr txBox="1"/>
          <p:nvPr/>
        </p:nvSpPr>
        <p:spPr>
          <a:xfrm>
            <a:off x="1188720" y="57625"/>
            <a:ext cx="391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 페이지]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0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70"/>
          <p:cNvSpPr txBox="1"/>
          <p:nvPr/>
        </p:nvSpPr>
        <p:spPr>
          <a:xfrm>
            <a:off x="1313275" y="1119675"/>
            <a:ext cx="9998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●  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＊로그아웃 버튼 클릭 시 세션 삭제 -&gt;  메인페이지로 이동  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70"/>
          <p:cNvSpPr/>
          <p:nvPr/>
        </p:nvSpPr>
        <p:spPr>
          <a:xfrm>
            <a:off x="4410899" y="254575"/>
            <a:ext cx="255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이용가능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70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331" name="Google Shape;331;p70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0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만</a:t>
              </a: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00" y="1422900"/>
            <a:ext cx="9207950" cy="32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400" y="5042925"/>
            <a:ext cx="9025775" cy="15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205"/>
          <p:cNvSpPr/>
          <p:nvPr/>
        </p:nvSpPr>
        <p:spPr>
          <a:xfrm>
            <a:off x="947550" y="1160150"/>
            <a:ext cx="9601500" cy="368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205"/>
          <p:cNvSpPr/>
          <p:nvPr/>
        </p:nvSpPr>
        <p:spPr>
          <a:xfrm>
            <a:off x="947700" y="4848650"/>
            <a:ext cx="9601500" cy="183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205"/>
          <p:cNvSpPr txBox="1"/>
          <p:nvPr/>
        </p:nvSpPr>
        <p:spPr>
          <a:xfrm>
            <a:off x="1188720" y="54864"/>
            <a:ext cx="856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 페이지 리스트] - 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0" name="Google Shape;1870;p205"/>
          <p:cNvSpPr/>
          <p:nvPr/>
        </p:nvSpPr>
        <p:spPr>
          <a:xfrm>
            <a:off x="2124300" y="2660675"/>
            <a:ext cx="4932300" cy="227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1" name="Google Shape;1871;p205"/>
          <p:cNvSpPr/>
          <p:nvPr/>
        </p:nvSpPr>
        <p:spPr>
          <a:xfrm>
            <a:off x="1376050" y="5644775"/>
            <a:ext cx="2863500" cy="180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" name="Google Shape;1877;p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900" y="356900"/>
            <a:ext cx="8402825" cy="6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206"/>
          <p:cNvSpPr txBox="1"/>
          <p:nvPr/>
        </p:nvSpPr>
        <p:spPr>
          <a:xfrm>
            <a:off x="1188720" y="57625"/>
            <a:ext cx="391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 페이지]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79" name="Google Shape;1879;p206"/>
          <p:cNvGraphicFramePr/>
          <p:nvPr/>
        </p:nvGraphicFramePr>
        <p:xfrm>
          <a:off x="9107566" y="180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7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1. 현재까지 판매된 상품들의 비율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완료된 건만 출력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 현재까지의 모든 예약에서 취소된 경우의 비율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(예약대기는 취소요청을 제외한 값)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월 별 상품 및 옵션 판매액과 총 판매액을 각 각 표시하고 총 예약수를 계산한 그래프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80" name="Google Shape;1880;p206"/>
          <p:cNvSpPr/>
          <p:nvPr/>
        </p:nvSpPr>
        <p:spPr>
          <a:xfrm>
            <a:off x="1318800" y="693600"/>
            <a:ext cx="3797400" cy="2575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1" name="Google Shape;1881;p206"/>
          <p:cNvSpPr/>
          <p:nvPr/>
        </p:nvSpPr>
        <p:spPr>
          <a:xfrm>
            <a:off x="5179200" y="693600"/>
            <a:ext cx="3797400" cy="2575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2" name="Google Shape;1882;p206"/>
          <p:cNvSpPr/>
          <p:nvPr/>
        </p:nvSpPr>
        <p:spPr>
          <a:xfrm>
            <a:off x="1318800" y="3300000"/>
            <a:ext cx="7657800" cy="35127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3" name="Google Shape;1883;p206"/>
          <p:cNvSpPr/>
          <p:nvPr/>
        </p:nvSpPr>
        <p:spPr>
          <a:xfrm>
            <a:off x="1201396" y="58081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4" name="Google Shape;1884;p206"/>
          <p:cNvSpPr/>
          <p:nvPr/>
        </p:nvSpPr>
        <p:spPr>
          <a:xfrm>
            <a:off x="5043746" y="611490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5" name="Google Shape;1885;p206"/>
          <p:cNvSpPr/>
          <p:nvPr/>
        </p:nvSpPr>
        <p:spPr>
          <a:xfrm>
            <a:off x="1201396" y="3199265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207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2" name="Google Shape;1892;p207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김희재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208"/>
          <p:cNvSpPr txBox="1"/>
          <p:nvPr/>
        </p:nvSpPr>
        <p:spPr>
          <a:xfrm>
            <a:off x="1201400" y="57625"/>
            <a:ext cx="829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[회원관리 - 회원리스트, 회원 탈퇴처리]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9" name="Google Shape;1899;p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025" y="532507"/>
            <a:ext cx="11214825" cy="29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6575" y="716120"/>
            <a:ext cx="3573425" cy="3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7375" y="3003198"/>
            <a:ext cx="4986475" cy="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0538" y="649946"/>
            <a:ext cx="4924150" cy="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3" name="Google Shape;1903;p208"/>
          <p:cNvCxnSpPr/>
          <p:nvPr/>
        </p:nvCxnSpPr>
        <p:spPr>
          <a:xfrm rot="10800000">
            <a:off x="5290000" y="866413"/>
            <a:ext cx="543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4" name="Google Shape;1904;p208"/>
          <p:cNvCxnSpPr/>
          <p:nvPr/>
        </p:nvCxnSpPr>
        <p:spPr>
          <a:xfrm rot="10800000">
            <a:off x="11818925" y="873775"/>
            <a:ext cx="0" cy="295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5" name="Google Shape;1905;p208"/>
          <p:cNvCxnSpPr>
            <a:endCxn id="1901" idx="3"/>
          </p:cNvCxnSpPr>
          <p:nvPr/>
        </p:nvCxnSpPr>
        <p:spPr>
          <a:xfrm rot="10800000">
            <a:off x="6063850" y="3115111"/>
            <a:ext cx="365100" cy="1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906" name="Google Shape;1906;p2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22675" y="3435446"/>
            <a:ext cx="4237754" cy="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7" name="Google Shape;1907;p208"/>
          <p:cNvCxnSpPr>
            <a:endCxn id="1906" idx="3"/>
          </p:cNvCxnSpPr>
          <p:nvPr/>
        </p:nvCxnSpPr>
        <p:spPr>
          <a:xfrm flipH="1">
            <a:off x="9360429" y="2552859"/>
            <a:ext cx="2220000" cy="99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908" name="Google Shape;1908;p20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1400" y="3368226"/>
            <a:ext cx="3272500" cy="32226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09" name="Google Shape;1909;p208"/>
          <p:cNvSpPr/>
          <p:nvPr/>
        </p:nvSpPr>
        <p:spPr>
          <a:xfrm>
            <a:off x="2374396" y="6246551"/>
            <a:ext cx="362400" cy="2268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0" name="Google Shape;1910;p2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90005" y="4197655"/>
            <a:ext cx="4210050" cy="1190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11" name="Google Shape;1911;p208"/>
          <p:cNvCxnSpPr>
            <a:stCxn id="1909" idx="0"/>
            <a:endCxn id="1910" idx="1"/>
          </p:cNvCxnSpPr>
          <p:nvPr/>
        </p:nvCxnSpPr>
        <p:spPr>
          <a:xfrm rot="10800000" flipH="1">
            <a:off x="2555596" y="4793051"/>
            <a:ext cx="2734500" cy="1453500"/>
          </a:xfrm>
          <a:prstGeom prst="straightConnector1">
            <a:avLst/>
          </a:prstGeom>
          <a:noFill/>
          <a:ln w="2857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2" name="Google Shape;1912;p208"/>
          <p:cNvCxnSpPr/>
          <p:nvPr/>
        </p:nvCxnSpPr>
        <p:spPr>
          <a:xfrm flipH="1">
            <a:off x="4511638" y="3538971"/>
            <a:ext cx="573300" cy="1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913" name="Google Shape;1913;p20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51013" y="5884124"/>
            <a:ext cx="4288016" cy="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4" name="Google Shape;1914;p208"/>
          <p:cNvCxnSpPr>
            <a:stCxn id="1915" idx="2"/>
          </p:cNvCxnSpPr>
          <p:nvPr/>
        </p:nvCxnSpPr>
        <p:spPr>
          <a:xfrm flipH="1">
            <a:off x="8499140" y="5249475"/>
            <a:ext cx="573600" cy="58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15" name="Google Shape;1915;p208"/>
          <p:cNvSpPr/>
          <p:nvPr/>
        </p:nvSpPr>
        <p:spPr>
          <a:xfrm>
            <a:off x="8775440" y="4948875"/>
            <a:ext cx="594600" cy="3006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09"/>
          <p:cNvSpPr txBox="1"/>
          <p:nvPr/>
        </p:nvSpPr>
        <p:spPr>
          <a:xfrm>
            <a:off x="1201400" y="57625"/>
            <a:ext cx="1002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[회원관리 - 탈퇴회원 리스트, 회원 복구처리]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2" name="Google Shape;1922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600" y="580825"/>
            <a:ext cx="11096750" cy="27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0625" y="832400"/>
            <a:ext cx="3292350" cy="25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4" name="Google Shape;1924;p209"/>
          <p:cNvCxnSpPr/>
          <p:nvPr/>
        </p:nvCxnSpPr>
        <p:spPr>
          <a:xfrm rot="10800000">
            <a:off x="4932975" y="958050"/>
            <a:ext cx="543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25" name="Google Shape;1925;p209"/>
          <p:cNvCxnSpPr/>
          <p:nvPr/>
        </p:nvCxnSpPr>
        <p:spPr>
          <a:xfrm rot="10800000">
            <a:off x="11818925" y="873775"/>
            <a:ext cx="0" cy="295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26" name="Google Shape;1926;p209"/>
          <p:cNvCxnSpPr/>
          <p:nvPr/>
        </p:nvCxnSpPr>
        <p:spPr>
          <a:xfrm rot="10800000">
            <a:off x="6089275" y="3039925"/>
            <a:ext cx="339600" cy="9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27" name="Google Shape;1927;p209"/>
          <p:cNvCxnSpPr/>
          <p:nvPr/>
        </p:nvCxnSpPr>
        <p:spPr>
          <a:xfrm flipH="1">
            <a:off x="9369950" y="2438150"/>
            <a:ext cx="2220000" cy="99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928" name="Google Shape;1928;p2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601" y="2940538"/>
            <a:ext cx="5085025" cy="2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2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8664" y="580825"/>
            <a:ext cx="5009686" cy="2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2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24397" y="3413625"/>
            <a:ext cx="4359603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0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1550" y="3249797"/>
            <a:ext cx="3292351" cy="337660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32" name="Google Shape;1932;p209"/>
          <p:cNvCxnSpPr/>
          <p:nvPr/>
        </p:nvCxnSpPr>
        <p:spPr>
          <a:xfrm rot="10800000" flipH="1">
            <a:off x="2469721" y="4878651"/>
            <a:ext cx="2734500" cy="1453500"/>
          </a:xfrm>
          <a:prstGeom prst="straightConnector1">
            <a:avLst/>
          </a:prstGeom>
          <a:noFill/>
          <a:ln w="2857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33" name="Google Shape;1933;p209"/>
          <p:cNvSpPr/>
          <p:nvPr/>
        </p:nvSpPr>
        <p:spPr>
          <a:xfrm>
            <a:off x="2288287" y="6332162"/>
            <a:ext cx="362400" cy="2268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4" name="Google Shape;1934;p20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90096" y="4193500"/>
            <a:ext cx="4210050" cy="118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35" name="Google Shape;1935;p209"/>
          <p:cNvCxnSpPr/>
          <p:nvPr/>
        </p:nvCxnSpPr>
        <p:spPr>
          <a:xfrm rot="10800000">
            <a:off x="4454000" y="3516233"/>
            <a:ext cx="4704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936" name="Google Shape;1936;p20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18514" y="5879975"/>
            <a:ext cx="5353223" cy="25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7" name="Google Shape;1937;p209"/>
          <p:cNvCxnSpPr>
            <a:stCxn id="1938" idx="2"/>
          </p:cNvCxnSpPr>
          <p:nvPr/>
        </p:nvCxnSpPr>
        <p:spPr>
          <a:xfrm flipH="1">
            <a:off x="8499140" y="5249475"/>
            <a:ext cx="573600" cy="58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38" name="Google Shape;1938;p209"/>
          <p:cNvSpPr/>
          <p:nvPr/>
        </p:nvSpPr>
        <p:spPr>
          <a:xfrm>
            <a:off x="8775440" y="4948875"/>
            <a:ext cx="594600" cy="3006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" name="Google Shape;1943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210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5" name="Google Shape;1945;p210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예약관리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김희재</a:t>
            </a: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500" y="647365"/>
            <a:ext cx="11153176" cy="26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211"/>
          <p:cNvSpPr txBox="1"/>
          <p:nvPr/>
        </p:nvSpPr>
        <p:spPr>
          <a:xfrm>
            <a:off x="1010602" y="57625"/>
            <a:ext cx="977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[예약관리 - 승인요청 리스트, 요청 승인처리]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3" name="Google Shape;1953;p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025" y="765054"/>
            <a:ext cx="3621925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9575" y="561515"/>
            <a:ext cx="5356112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500" y="2701651"/>
            <a:ext cx="5356100" cy="21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0660" y="3046199"/>
            <a:ext cx="4064001" cy="3660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7" name="Google Shape;1957;p2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53974" y="3369451"/>
            <a:ext cx="4183879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60510" y="4185814"/>
            <a:ext cx="4229100" cy="1381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59" name="Google Shape;1959;p211"/>
          <p:cNvCxnSpPr/>
          <p:nvPr/>
        </p:nvCxnSpPr>
        <p:spPr>
          <a:xfrm flipH="1">
            <a:off x="10130400" y="2447700"/>
            <a:ext cx="1469100" cy="88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0" name="Google Shape;1960;p211"/>
          <p:cNvCxnSpPr>
            <a:endCxn id="1953" idx="3"/>
          </p:cNvCxnSpPr>
          <p:nvPr/>
        </p:nvCxnSpPr>
        <p:spPr>
          <a:xfrm rot="10800000">
            <a:off x="4880950" y="886229"/>
            <a:ext cx="612900" cy="6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1" name="Google Shape;1961;p211"/>
          <p:cNvCxnSpPr/>
          <p:nvPr/>
        </p:nvCxnSpPr>
        <p:spPr>
          <a:xfrm rot="10800000">
            <a:off x="11599500" y="835738"/>
            <a:ext cx="0" cy="292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2" name="Google Shape;1962;p211"/>
          <p:cNvCxnSpPr/>
          <p:nvPr/>
        </p:nvCxnSpPr>
        <p:spPr>
          <a:xfrm rot="10800000">
            <a:off x="5131375" y="3467750"/>
            <a:ext cx="1122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3" name="Google Shape;1963;p211"/>
          <p:cNvCxnSpPr/>
          <p:nvPr/>
        </p:nvCxnSpPr>
        <p:spPr>
          <a:xfrm rot="10800000">
            <a:off x="5847025" y="2991713"/>
            <a:ext cx="580200" cy="114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4" name="Google Shape;1964;p211"/>
          <p:cNvCxnSpPr>
            <a:stCxn id="1965" idx="0"/>
            <a:endCxn id="1958" idx="1"/>
          </p:cNvCxnSpPr>
          <p:nvPr/>
        </p:nvCxnSpPr>
        <p:spPr>
          <a:xfrm rot="10800000" flipH="1">
            <a:off x="2784312" y="4876512"/>
            <a:ext cx="2776200" cy="1512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65" name="Google Shape;1965;p211"/>
          <p:cNvSpPr/>
          <p:nvPr/>
        </p:nvSpPr>
        <p:spPr>
          <a:xfrm>
            <a:off x="2603112" y="6389412"/>
            <a:ext cx="362400" cy="2268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6" name="Google Shape;1966;p2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27725" y="6043700"/>
            <a:ext cx="4494658" cy="22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7" name="Google Shape;1967;p211"/>
          <p:cNvCxnSpPr>
            <a:stCxn id="1968" idx="2"/>
          </p:cNvCxnSpPr>
          <p:nvPr/>
        </p:nvCxnSpPr>
        <p:spPr>
          <a:xfrm flipH="1">
            <a:off x="8775785" y="5439620"/>
            <a:ext cx="573600" cy="58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68" name="Google Shape;1968;p211"/>
          <p:cNvSpPr/>
          <p:nvPr/>
        </p:nvSpPr>
        <p:spPr>
          <a:xfrm>
            <a:off x="9052085" y="5139020"/>
            <a:ext cx="594600" cy="3006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Google Shape;1974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0" y="685409"/>
            <a:ext cx="11258551" cy="268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212"/>
          <p:cNvSpPr txBox="1"/>
          <p:nvPr/>
        </p:nvSpPr>
        <p:spPr>
          <a:xfrm>
            <a:off x="1010602" y="57625"/>
            <a:ext cx="101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[예약관리 - 예약완료 리스트, 복구/완료/미완료처리]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76" name="Google Shape;1976;p212"/>
          <p:cNvCxnSpPr/>
          <p:nvPr/>
        </p:nvCxnSpPr>
        <p:spPr>
          <a:xfrm flipH="1">
            <a:off x="10130525" y="2457450"/>
            <a:ext cx="1593000" cy="877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7" name="Google Shape;1977;p212"/>
          <p:cNvCxnSpPr/>
          <p:nvPr/>
        </p:nvCxnSpPr>
        <p:spPr>
          <a:xfrm rot="10800000">
            <a:off x="4814825" y="893404"/>
            <a:ext cx="612900" cy="6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8" name="Google Shape;1978;p212"/>
          <p:cNvCxnSpPr/>
          <p:nvPr/>
        </p:nvCxnSpPr>
        <p:spPr>
          <a:xfrm rot="10800000">
            <a:off x="11599500" y="835738"/>
            <a:ext cx="0" cy="292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9" name="Google Shape;1979;p212"/>
          <p:cNvCxnSpPr/>
          <p:nvPr/>
        </p:nvCxnSpPr>
        <p:spPr>
          <a:xfrm rot="10800000">
            <a:off x="5131375" y="3467750"/>
            <a:ext cx="1122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80" name="Google Shape;1980;p212"/>
          <p:cNvCxnSpPr/>
          <p:nvPr/>
        </p:nvCxnSpPr>
        <p:spPr>
          <a:xfrm rot="10800000">
            <a:off x="6180900" y="2982025"/>
            <a:ext cx="276600" cy="162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981" name="Google Shape;1981;p2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650" y="3020306"/>
            <a:ext cx="4130726" cy="377179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82" name="Google Shape;1982;p212"/>
          <p:cNvCxnSpPr>
            <a:stCxn id="1983" idx="0"/>
            <a:endCxn id="1984" idx="1"/>
          </p:cNvCxnSpPr>
          <p:nvPr/>
        </p:nvCxnSpPr>
        <p:spPr>
          <a:xfrm rot="10800000" flipH="1">
            <a:off x="2550810" y="4181150"/>
            <a:ext cx="2790300" cy="2294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83" name="Google Shape;1983;p212"/>
          <p:cNvSpPr/>
          <p:nvPr/>
        </p:nvSpPr>
        <p:spPr>
          <a:xfrm>
            <a:off x="2135610" y="6475250"/>
            <a:ext cx="830400" cy="2268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5" name="Google Shape;1985;p2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0651" y="756174"/>
            <a:ext cx="3783353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2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4822" y="580825"/>
            <a:ext cx="5384600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2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0649" y="2713625"/>
            <a:ext cx="5462535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2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53973" y="3361474"/>
            <a:ext cx="4295748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2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41082" y="3636250"/>
            <a:ext cx="3309275" cy="10898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89" name="Google Shape;1989;p212"/>
          <p:cNvSpPr/>
          <p:nvPr/>
        </p:nvSpPr>
        <p:spPr>
          <a:xfrm>
            <a:off x="8082487" y="4405059"/>
            <a:ext cx="465300" cy="1956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0" name="Google Shape;1990;p2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68244" y="3638560"/>
            <a:ext cx="3309275" cy="109064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91" name="Google Shape;1991;p212"/>
          <p:cNvCxnSpPr>
            <a:stCxn id="1992" idx="2"/>
          </p:cNvCxnSpPr>
          <p:nvPr/>
        </p:nvCxnSpPr>
        <p:spPr>
          <a:xfrm flipH="1">
            <a:off x="9386262" y="4600659"/>
            <a:ext cx="2351700" cy="138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2" name="Google Shape;1992;p212"/>
          <p:cNvSpPr/>
          <p:nvPr/>
        </p:nvSpPr>
        <p:spPr>
          <a:xfrm>
            <a:off x="11505312" y="4405059"/>
            <a:ext cx="465300" cy="1956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3" name="Google Shape;1993;p2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41075" y="4845813"/>
            <a:ext cx="3309275" cy="107813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94" name="Google Shape;1994;p212"/>
          <p:cNvCxnSpPr>
            <a:stCxn id="1995" idx="2"/>
          </p:cNvCxnSpPr>
          <p:nvPr/>
        </p:nvCxnSpPr>
        <p:spPr>
          <a:xfrm>
            <a:off x="8315112" y="5802443"/>
            <a:ext cx="1061700" cy="194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5" name="Google Shape;1995;p212"/>
          <p:cNvSpPr/>
          <p:nvPr/>
        </p:nvSpPr>
        <p:spPr>
          <a:xfrm>
            <a:off x="8082462" y="5606843"/>
            <a:ext cx="465300" cy="1956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96" name="Google Shape;1996;p212"/>
          <p:cNvCxnSpPr>
            <a:stCxn id="1989" idx="2"/>
            <a:endCxn id="1997" idx="0"/>
          </p:cNvCxnSpPr>
          <p:nvPr/>
        </p:nvCxnSpPr>
        <p:spPr>
          <a:xfrm>
            <a:off x="8315137" y="4600659"/>
            <a:ext cx="1272900" cy="1662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997" name="Google Shape;1997;p2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76524" y="6262700"/>
            <a:ext cx="5022892" cy="2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8" name="Google Shape;1998;p212"/>
          <p:cNvCxnSpPr>
            <a:stCxn id="1999" idx="0"/>
            <a:endCxn id="1993" idx="1"/>
          </p:cNvCxnSpPr>
          <p:nvPr/>
        </p:nvCxnSpPr>
        <p:spPr>
          <a:xfrm rot="10800000" flipH="1">
            <a:off x="3285451" y="5384750"/>
            <a:ext cx="2055600" cy="109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99" name="Google Shape;1999;p212"/>
          <p:cNvSpPr/>
          <p:nvPr/>
        </p:nvSpPr>
        <p:spPr>
          <a:xfrm>
            <a:off x="3099451" y="6475250"/>
            <a:ext cx="372000" cy="2268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213" y="670750"/>
            <a:ext cx="11192147" cy="26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213"/>
          <p:cNvSpPr txBox="1"/>
          <p:nvPr/>
        </p:nvSpPr>
        <p:spPr>
          <a:xfrm>
            <a:off x="1010602" y="57625"/>
            <a:ext cx="829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[예약관리 - 예약취소 리스트, 복구처리] - 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07" name="Google Shape;2007;p213"/>
          <p:cNvCxnSpPr/>
          <p:nvPr/>
        </p:nvCxnSpPr>
        <p:spPr>
          <a:xfrm flipH="1">
            <a:off x="10130525" y="2467000"/>
            <a:ext cx="1545300" cy="868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08" name="Google Shape;2008;p213"/>
          <p:cNvCxnSpPr/>
          <p:nvPr/>
        </p:nvCxnSpPr>
        <p:spPr>
          <a:xfrm rot="10800000">
            <a:off x="4880950" y="886229"/>
            <a:ext cx="612900" cy="6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09" name="Google Shape;2009;p213"/>
          <p:cNvCxnSpPr/>
          <p:nvPr/>
        </p:nvCxnSpPr>
        <p:spPr>
          <a:xfrm rot="10800000">
            <a:off x="11599500" y="835738"/>
            <a:ext cx="0" cy="292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10" name="Google Shape;2010;p213"/>
          <p:cNvCxnSpPr/>
          <p:nvPr/>
        </p:nvCxnSpPr>
        <p:spPr>
          <a:xfrm rot="10800000">
            <a:off x="5131375" y="3467750"/>
            <a:ext cx="1122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11" name="Google Shape;2011;p2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225" y="2982025"/>
            <a:ext cx="3909726" cy="37745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12" name="Google Shape;2012;p213"/>
          <p:cNvCxnSpPr>
            <a:stCxn id="2013" idx="0"/>
          </p:cNvCxnSpPr>
          <p:nvPr/>
        </p:nvCxnSpPr>
        <p:spPr>
          <a:xfrm rot="10800000" flipH="1">
            <a:off x="2679387" y="4876262"/>
            <a:ext cx="2881200" cy="1599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13" name="Google Shape;2013;p213"/>
          <p:cNvSpPr/>
          <p:nvPr/>
        </p:nvSpPr>
        <p:spPr>
          <a:xfrm>
            <a:off x="2498187" y="6475262"/>
            <a:ext cx="362400" cy="2268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4" name="Google Shape;2014;p2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0587" y="4238810"/>
            <a:ext cx="3834776" cy="126098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15" name="Google Shape;2015;p213"/>
          <p:cNvCxnSpPr>
            <a:stCxn id="2016" idx="2"/>
          </p:cNvCxnSpPr>
          <p:nvPr/>
        </p:nvCxnSpPr>
        <p:spPr>
          <a:xfrm flipH="1">
            <a:off x="8424870" y="5391940"/>
            <a:ext cx="573600" cy="58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16" name="Google Shape;2016;p213"/>
          <p:cNvSpPr/>
          <p:nvPr/>
        </p:nvSpPr>
        <p:spPr>
          <a:xfrm>
            <a:off x="8701170" y="5091340"/>
            <a:ext cx="594600" cy="300600"/>
          </a:xfrm>
          <a:prstGeom prst="rect">
            <a:avLst/>
          </a:prstGeom>
          <a:noFill/>
          <a:ln w="1905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7" name="Google Shape;2017;p2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1665" y="739200"/>
            <a:ext cx="3864800" cy="2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2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6032" y="571275"/>
            <a:ext cx="5790068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2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6274" y="2694550"/>
            <a:ext cx="5216060" cy="21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0" name="Google Shape;2020;p213"/>
          <p:cNvCxnSpPr/>
          <p:nvPr/>
        </p:nvCxnSpPr>
        <p:spPr>
          <a:xfrm rot="10800000">
            <a:off x="6180900" y="2982025"/>
            <a:ext cx="276600" cy="162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21" name="Google Shape;2021;p2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53973" y="3362263"/>
            <a:ext cx="4064000" cy="21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2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65793" y="6042126"/>
            <a:ext cx="4514330" cy="2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214"/>
          <p:cNvSpPr/>
          <p:nvPr/>
        </p:nvSpPr>
        <p:spPr>
          <a:xfrm>
            <a:off x="-33556" y="1027705"/>
            <a:ext cx="12298261" cy="4163112"/>
          </a:xfrm>
          <a:custGeom>
            <a:avLst/>
            <a:gdLst/>
            <a:ahLst/>
            <a:cxnLst/>
            <a:rect l="l" t="t" r="r" b="b"/>
            <a:pathLst>
              <a:path w="12231149" h="4163112" extrusionOk="0">
                <a:moveTo>
                  <a:pt x="0" y="2462115"/>
                </a:moveTo>
                <a:cubicBezTo>
                  <a:pt x="740328" y="1108691"/>
                  <a:pt x="1480657" y="-244732"/>
                  <a:pt x="2600587" y="37697"/>
                </a:cubicBezTo>
                <a:cubicBezTo>
                  <a:pt x="3720517" y="320126"/>
                  <a:pt x="5114488" y="4030856"/>
                  <a:pt x="6719582" y="4156691"/>
                </a:cubicBezTo>
                <a:cubicBezTo>
                  <a:pt x="8324676" y="4282526"/>
                  <a:pt x="10277912" y="2537616"/>
                  <a:pt x="12231149" y="792706"/>
                </a:cubicBezTo>
              </a:path>
            </a:pathLst>
          </a:custGeom>
          <a:noFill/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8" name="Google Shape;2028;p214"/>
          <p:cNvSpPr txBox="1">
            <a:spLocks noGrp="1"/>
          </p:cNvSpPr>
          <p:nvPr>
            <p:ph type="subTitle" idx="1"/>
          </p:nvPr>
        </p:nvSpPr>
        <p:spPr>
          <a:xfrm>
            <a:off x="1524000" y="305546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200"/>
              <a:buNone/>
            </a:pPr>
            <a:r>
              <a:rPr lang="en-US" sz="3200">
                <a:solidFill>
                  <a:srgbClr val="3A3838"/>
                </a:solidFill>
              </a:rPr>
              <a:t>프로젝트 후기 및 QnA</a:t>
            </a:r>
            <a:endParaRPr sz="3200">
              <a:solidFill>
                <a:srgbClr val="3A3838"/>
              </a:solidFill>
            </a:endParaRPr>
          </a:p>
        </p:txBody>
      </p:sp>
      <p:sp>
        <p:nvSpPr>
          <p:cNvPr id="2029" name="Google Shape;2029;p214"/>
          <p:cNvSpPr/>
          <p:nvPr/>
        </p:nvSpPr>
        <p:spPr>
          <a:xfrm>
            <a:off x="0" y="1027705"/>
            <a:ext cx="12264705" cy="3683520"/>
          </a:xfrm>
          <a:custGeom>
            <a:avLst/>
            <a:gdLst/>
            <a:ahLst/>
            <a:cxnLst/>
            <a:rect l="l" t="t" r="r" b="b"/>
            <a:pathLst>
              <a:path w="12264705" h="3683520" extrusionOk="0">
                <a:moveTo>
                  <a:pt x="0" y="3683520"/>
                </a:moveTo>
                <a:cubicBezTo>
                  <a:pt x="525710" y="1869400"/>
                  <a:pt x="1051420" y="55281"/>
                  <a:pt x="1828800" y="753"/>
                </a:cubicBezTo>
                <a:cubicBezTo>
                  <a:pt x="2606180" y="-53776"/>
                  <a:pt x="3593285" y="2868389"/>
                  <a:pt x="4664279" y="3356349"/>
                </a:cubicBezTo>
                <a:cubicBezTo>
                  <a:pt x="5735273" y="3844309"/>
                  <a:pt x="6988029" y="3367535"/>
                  <a:pt x="8254767" y="2928511"/>
                </a:cubicBezTo>
                <a:cubicBezTo>
                  <a:pt x="9521505" y="2489487"/>
                  <a:pt x="12264705" y="722206"/>
                  <a:pt x="12264705" y="722206"/>
                </a:cubicBezTo>
                <a:lnTo>
                  <a:pt x="12264705" y="722206"/>
                </a:lnTo>
              </a:path>
            </a:pathLst>
          </a:custGeom>
          <a:noFill/>
          <a:ln w="12700" cap="flat" cmpd="sng">
            <a:solidFill>
              <a:srgbClr val="FF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1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71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관리자 로그인/메인페이지</a:t>
            </a:r>
            <a:endParaRPr sz="3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Google Shape;2034;p215" descr="클립아트, 그림, 머그잔, 커피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5439" y="1264456"/>
            <a:ext cx="2261121" cy="26451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5" name="Google Shape;2035;p215"/>
          <p:cNvCxnSpPr/>
          <p:nvPr/>
        </p:nvCxnSpPr>
        <p:spPr>
          <a:xfrm rot="10800000" flipH="1">
            <a:off x="0" y="5472003"/>
            <a:ext cx="12192000" cy="1385997"/>
          </a:xfrm>
          <a:prstGeom prst="straightConnector1">
            <a:avLst/>
          </a:prstGeom>
          <a:noFill/>
          <a:ln w="9525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6" name="Google Shape;2036;p215"/>
          <p:cNvSpPr txBox="1"/>
          <p:nvPr/>
        </p:nvSpPr>
        <p:spPr>
          <a:xfrm>
            <a:off x="5058348" y="4034672"/>
            <a:ext cx="3558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 ☺</a:t>
            </a:r>
            <a:endParaRPr sz="24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37" name="Google Shape;2037;p215"/>
          <p:cNvCxnSpPr/>
          <p:nvPr/>
        </p:nvCxnSpPr>
        <p:spPr>
          <a:xfrm rot="10800000" flipH="1">
            <a:off x="0" y="4034672"/>
            <a:ext cx="12192000" cy="2823328"/>
          </a:xfrm>
          <a:prstGeom prst="straightConnector1">
            <a:avLst/>
          </a:prstGeom>
          <a:noFill/>
          <a:ln w="9525" cap="flat" cmpd="sng">
            <a:solidFill>
              <a:srgbClr val="CCEC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2"/>
          <p:cNvSpPr txBox="1"/>
          <p:nvPr/>
        </p:nvSpPr>
        <p:spPr>
          <a:xfrm>
            <a:off x="1234440" y="12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72"/>
          <p:cNvSpPr txBox="1"/>
          <p:nvPr/>
        </p:nvSpPr>
        <p:spPr>
          <a:xfrm>
            <a:off x="1097280" y="548640"/>
            <a:ext cx="7643100" cy="5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관리자 로그인, 관리자 메인페이지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1.1 관리자 로그인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초기 아이디, 비밀번호 제공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초기 ID : admin / 초기 PW : 1234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아이디, 비밀번호가 일치하지 않을 경우 알림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관리자 로그아웃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상단 우측 버튼으로 로그아웃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로그아웃 후 관리자 로그인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3"/>
          <p:cNvSpPr txBox="1"/>
          <p:nvPr/>
        </p:nvSpPr>
        <p:spPr>
          <a:xfrm>
            <a:off x="1234440" y="12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73"/>
          <p:cNvSpPr txBox="1"/>
          <p:nvPr/>
        </p:nvSpPr>
        <p:spPr>
          <a:xfrm>
            <a:off x="1097280" y="548640"/>
            <a:ext cx="10743300" cy="5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관리자 로그인, 관리자 메인페이지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1.3 관리자 메인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신규 예약, 신규 문의, 신규 리뷰, 통계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헤더 : 로고, 상품관리, 회원정보관리, 예약정보관리, 게시판관리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로고 : 클릭 시 관리자 메인페이지로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상품관리 : 클릭 시 상품관리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회원정보관리, 예약정보관리, 게시판관리 : 마우스 올려두면 드롭다운 메뉴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 	  메뉴 클릭 시 해당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(예: 회원정보관리 클릭 → 회원리스트)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메인 : 신규 예약현황 5개, 신규 문의 5개, 신규 리뷰 5개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신규 예약현황 : 승인요청 리스트의 목록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신규 문의 : 글 제목 클릭 시 해당 문의 상세페이지로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신규 리뷰 : 글 내용 클릭 시 해당 리뷰 상세페이지로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리뷰 내용 일정 길이 넘어가면 …으로 표시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통계 : 누적 상품판매비율, 누적 예약취소율, 월 별 매출액 통계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74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74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상품관리</a:t>
            </a:r>
            <a:endParaRPr sz="3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7"/>
          <p:cNvSpPr/>
          <p:nvPr/>
        </p:nvSpPr>
        <p:spPr>
          <a:xfrm>
            <a:off x="-33556" y="1027705"/>
            <a:ext cx="12231149" cy="4163112"/>
          </a:xfrm>
          <a:custGeom>
            <a:avLst/>
            <a:gdLst/>
            <a:ahLst/>
            <a:cxnLst/>
            <a:rect l="l" t="t" r="r" b="b"/>
            <a:pathLst>
              <a:path w="12231149" h="4163112" extrusionOk="0">
                <a:moveTo>
                  <a:pt x="0" y="2462115"/>
                </a:moveTo>
                <a:cubicBezTo>
                  <a:pt x="740328" y="1108691"/>
                  <a:pt x="1480657" y="-244732"/>
                  <a:pt x="2600587" y="37697"/>
                </a:cubicBezTo>
                <a:cubicBezTo>
                  <a:pt x="3720517" y="320126"/>
                  <a:pt x="5114488" y="4030856"/>
                  <a:pt x="6719582" y="4156691"/>
                </a:cubicBezTo>
                <a:cubicBezTo>
                  <a:pt x="8324676" y="4282526"/>
                  <a:pt x="10277912" y="2537616"/>
                  <a:pt x="12231149" y="792706"/>
                </a:cubicBezTo>
              </a:path>
            </a:pathLst>
          </a:custGeom>
          <a:noFill/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57"/>
          <p:cNvSpPr/>
          <p:nvPr/>
        </p:nvSpPr>
        <p:spPr>
          <a:xfrm>
            <a:off x="-25167" y="880091"/>
            <a:ext cx="12264705" cy="3683520"/>
          </a:xfrm>
          <a:custGeom>
            <a:avLst/>
            <a:gdLst/>
            <a:ahLst/>
            <a:cxnLst/>
            <a:rect l="l" t="t" r="r" b="b"/>
            <a:pathLst>
              <a:path w="12264705" h="3683520" extrusionOk="0">
                <a:moveTo>
                  <a:pt x="0" y="3683520"/>
                </a:moveTo>
                <a:cubicBezTo>
                  <a:pt x="525710" y="1869400"/>
                  <a:pt x="1051420" y="55281"/>
                  <a:pt x="1828800" y="753"/>
                </a:cubicBezTo>
                <a:cubicBezTo>
                  <a:pt x="2606180" y="-53776"/>
                  <a:pt x="3593285" y="2868389"/>
                  <a:pt x="4664279" y="3356349"/>
                </a:cubicBezTo>
                <a:cubicBezTo>
                  <a:pt x="5735273" y="3844309"/>
                  <a:pt x="6988029" y="3367535"/>
                  <a:pt x="8254767" y="2928511"/>
                </a:cubicBezTo>
                <a:cubicBezTo>
                  <a:pt x="9521505" y="2489487"/>
                  <a:pt x="12264705" y="722206"/>
                  <a:pt x="12264705" y="722206"/>
                </a:cubicBezTo>
                <a:lnTo>
                  <a:pt x="12264705" y="722206"/>
                </a:lnTo>
              </a:path>
            </a:pathLst>
          </a:custGeom>
          <a:noFill/>
          <a:ln w="12700" cap="flat" cmpd="sng">
            <a:solidFill>
              <a:srgbClr val="FF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57"/>
          <p:cNvSpPr txBox="1"/>
          <p:nvPr/>
        </p:nvSpPr>
        <p:spPr>
          <a:xfrm>
            <a:off x="1593908" y="2910980"/>
            <a:ext cx="3464653" cy="7078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D0CECE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4000" b="1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1" name="Google Shape;211;p57"/>
          <p:cNvCxnSpPr/>
          <p:nvPr/>
        </p:nvCxnSpPr>
        <p:spPr>
          <a:xfrm>
            <a:off x="5058561" y="578840"/>
            <a:ext cx="0" cy="5670958"/>
          </a:xfrm>
          <a:prstGeom prst="straightConnector1">
            <a:avLst/>
          </a:prstGeom>
          <a:noFill/>
          <a:ln w="12700" cap="flat" cmpd="sng">
            <a:solidFill>
              <a:srgbClr val="FF99F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57"/>
          <p:cNvSpPr txBox="1"/>
          <p:nvPr/>
        </p:nvSpPr>
        <p:spPr>
          <a:xfrm>
            <a:off x="5914238" y="1305341"/>
            <a:ext cx="59058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UI  및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 및 QnA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5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75"/>
          <p:cNvSpPr txBox="1"/>
          <p:nvPr/>
        </p:nvSpPr>
        <p:spPr>
          <a:xfrm>
            <a:off x="1098498" y="549830"/>
            <a:ext cx="96222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상품관리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한 페이지에 상품리스트, 옵션리스트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상품리스트 : 상품번호, 상품명, 상품가격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옵션리스트 : 옵션명, 옵션가격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  리스트에서 변경 버튼 클릭 시 상세페이지로 이동 (수정, 삭제, 취소)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상세페이지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등록된 이미지 있으면 미리보기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상품 등록 : 상품번호, 상품명, 상품가격, 이미지 2개 (상세설명, 버튼) 등록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상품번호 : 2자리 숫자만 입력 가능,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상품명 :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상품가격 : 숫자만 입력 가능,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이미지 : 첨부파일 업로드 가능, 첨부를 하지 않아도 등록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등록 버튼 클릭 시 완료 메시지 출력 후 상품관리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옵션 등록 : 옵션명, 옵션가격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옵션명 :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2. 옵션가격 : 숫자만 입력 가능,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등록 버튼 클릭 시 완료 메시지 출력 후 상품관리 페이지로 이동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6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76"/>
          <p:cNvSpPr txBox="1"/>
          <p:nvPr/>
        </p:nvSpPr>
        <p:spPr>
          <a:xfrm>
            <a:off x="1098498" y="549830"/>
            <a:ext cx="101991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상품 수정, 삭제 : 예약이 잡힌 상품 수정 및 삭제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상세페이지에서 수정 버튼 클릭 시 청소 상품 수정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상품번호, 상품명, 가격, 이미지, 썸네일 수정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수정 후 하단 수정 버튼 클릭 시 수정완료 메시지 출력 후 상품관리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2. 상세페이지에서 삭제 버튼 클릭 시 확인 창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확인 창 : 확인 클릭 시 완료 메시지 출력 후 상품 삭제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3. 상세페이지에서 취소 버튼 클릭 시 상품관리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옵션 수정, 삭제 : 예약이 잡힌 옵션 수정 및 삭제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옵션명, 옵션가격 수정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수정 후 하단 수정 버튼 클릭 시 수정완료 메시지 출력 후 상품관리 페이지로 이동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7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77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회원 정보 관리</a:t>
            </a:r>
            <a:endParaRPr sz="3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8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78"/>
          <p:cNvSpPr txBox="1"/>
          <p:nvPr/>
        </p:nvSpPr>
        <p:spPr>
          <a:xfrm>
            <a:off x="1097280" y="549830"/>
            <a:ext cx="101085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회원 정보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회원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회원구분 = ‘유지’인 리스트만 회원번호 오름차순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회원번호, 아이디, 이름, 전화번호, 이메일, 이메일인증여부, 가입일자, 회원구분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회원 검색 기능 : 회원번호, 아이디, 이름으로 검색 (영어 대소문자 구분없이 가능)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탈퇴 버튼 클릭 시 회원 탈퇴처리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회원 탈퇴처리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회원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탈퇴 클릭 : 회원구분 ‘유지’ → ‘탈퇴’로 변경, 탈퇴일 생성 (리스트에서 사라짐)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이후 회원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 클릭 : 변경 없음. 회원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9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79"/>
          <p:cNvSpPr txBox="1"/>
          <p:nvPr/>
        </p:nvSpPr>
        <p:spPr>
          <a:xfrm>
            <a:off x="1097280" y="549830"/>
            <a:ext cx="102894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회원 정보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탈퇴회원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회원구분 = ‘탈퇴’인 리스트만 탈퇴일자 내림차순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회원번호, 아이디, 이름, 전화번호, 이메일, 이메일인증여부, 가입일자, 회원구분,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탈퇴일자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탈퇴회원 검색 기능 : 회원번호, 아이디, 이름으로 검색 (영어 대소문자 구분없이 가능)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복구 버튼 클릭 시 회원 복구처리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3-4. 회원 복구처리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탈퇴회원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복구 클릭 : 회원구분 ‘탈퇴’ → ‘유지’로 변경, 탈퇴일 제거 (리스트에서 사라짐)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이후 탈퇴회원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 클릭 : 변경 없음. 탈퇴회원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80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80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sz="3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1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81"/>
          <p:cNvSpPr txBox="1"/>
          <p:nvPr/>
        </p:nvSpPr>
        <p:spPr>
          <a:xfrm>
            <a:off x="1097280" y="549830"/>
            <a:ext cx="106614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승인요청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예약현황 = 예약대기인 리스트만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예약번호, 회원번호, 아이디, 이름, 상품번호, 예약주소, 총금액, 예약일자, 청소일자,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예약현황, 요청상태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요청 검색 기능 : 예약번호, 회원번호, 아이디, 이름으로 검색 (영어 대소문자 구분없이 가능)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승인 버튼 클릭 시 예약 상세정보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승인요청 리스트 → 예약 상세정보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예약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승인 클릭 : 해당 요청에 맞게 승인처리 후 리스트에서 사라짐.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예약요청 : 예약현황 = 예약대기 → 예약완료로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	     요청상태 = 예약요청 → 예약완료로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취소요청 : 예약현황 = 예약대기 →취소완료로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요청상태 = 취소요청 → 취소완료로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승인 시간으로 취소일자 생성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목록 클릭 : 승인요청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2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82"/>
          <p:cNvSpPr txBox="1"/>
          <p:nvPr/>
        </p:nvSpPr>
        <p:spPr>
          <a:xfrm>
            <a:off x="1097280" y="549830"/>
            <a:ext cx="108021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4-3. 예약완료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예약현황 = 예약완료인 리스트만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예약번호, 회원번호, 아이디, 이름, 상품번호, 예약주소, 총금액, 예약일자, 청소일자, 예약현황,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요청상태,  청소완료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예약 검색 기능 : 예약번호, 회원번호, 아이디, 이름으로 검색 (영어 대소문자 구분없이 가능)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수정 버튼 클릭 시 예약 상세정보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4-4. 예약완료 리스트 → 예약 상세정보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예약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완료여부수정 클릭 : 청소완료 = N → Y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복구 클릭 : 예약현황 = 예약완료 -&gt; 예약대기로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요청상태 = 예약완료 -&gt; 예약요청으로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리스트에서 사라짐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목록 클릭 : 예약완료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3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83"/>
          <p:cNvSpPr txBox="1"/>
          <p:nvPr/>
        </p:nvSpPr>
        <p:spPr>
          <a:xfrm>
            <a:off x="1097280" y="549830"/>
            <a:ext cx="108219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4-5. 예약 취소 리스트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예약현황 = 예약취소인 리스트만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예약번호, 회원번호, 아이디, 이름, 상품번호, 예약주소, 총금액, 예약일자, 청소일자, 취소일자,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예약현황, 요청상태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취소예약 검색 기능 : 예약번호, 회원번호, 아이디, 이름으로 검색 (영어 대소문자 구분없이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가능) / 카테고리 미지정 시 모든 카테고리로 검색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수정 버튼 클릭 시 예약 상세정보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4-6. 예약취소 리스트 → 예약 상세정보 페이지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예약 상세정보 출력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복구 클릭 : 예약현황 = 취소완료 -&gt; 예약대기로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요청상태 = 취소완료 -&gt; 취소요청으로 변경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리스트에서 사라짐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목록 클릭 : 예약취소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84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84"/>
          <p:cNvSpPr txBox="1"/>
          <p:nvPr/>
        </p:nvSpPr>
        <p:spPr>
          <a:xfrm>
            <a:off x="0" y="2536200"/>
            <a:ext cx="12192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sz="3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8"/>
          <p:cNvSpPr txBox="1"/>
          <p:nvPr/>
        </p:nvSpPr>
        <p:spPr>
          <a:xfrm>
            <a:off x="1480008" y="867266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[개발목적]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58"/>
          <p:cNvSpPr txBox="1"/>
          <p:nvPr/>
        </p:nvSpPr>
        <p:spPr>
          <a:xfrm>
            <a:off x="2301056" y="1313895"/>
            <a:ext cx="85620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바쁜 현대 사회인들에게 편리한 청소예약을 통해 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깨끗한 공간을 제공하기 위함</a:t>
            </a:r>
            <a:endParaRPr sz="36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6"/>
            <a:ext cx="12192000" cy="682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550" y="1059973"/>
            <a:ext cx="8205449" cy="46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8"/>
          <p:cNvSpPr txBox="1"/>
          <p:nvPr/>
        </p:nvSpPr>
        <p:spPr>
          <a:xfrm>
            <a:off x="2075550" y="2258650"/>
            <a:ext cx="8205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</a:t>
            </a:r>
            <a:endParaRPr sz="36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바쁜 현대 사회인들에게 편리한 청소예약을 통해 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깨끗한 공간을 제공하기 위함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5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85"/>
          <p:cNvSpPr txBox="1"/>
          <p:nvPr/>
        </p:nvSpPr>
        <p:spPr>
          <a:xfrm>
            <a:off x="1097280" y="548640"/>
            <a:ext cx="78822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5-1. 공지사항 게시판 페이지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게시글번호, 글 제목, 작성일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공지사항 검색기능 : 글 제목으로 검색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버튼 클릭 시 공지사항 등록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 클릭 시 공지사항 상세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5-2. 공지사항 등록 페이지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제목, 글 내용 작성가능 미입력시 등록 불가능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클릭 : 작성 내용 저장 후 공지사항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리스트로 돌아가기 클릭 : 공지사항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6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86"/>
          <p:cNvSpPr txBox="1"/>
          <p:nvPr/>
        </p:nvSpPr>
        <p:spPr>
          <a:xfrm>
            <a:off x="1097280" y="548640"/>
            <a:ext cx="97173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5-3. 공지사항 상세 페이지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 클릭 : 공지사항 수정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리스트로 돌아가기 클릭 : 공지사항 리스트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5-4. 공지사항 수정 페이지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제목, 글 내용 수정 가능 (게시글번호 수정 불가)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편집 클릭 : 해당 게시글 수정 내용 저장 후 공지사항 게시판으로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삭제 클릭 : 해당 게시글 삭제 후 공지사항 게시판으로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7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87"/>
          <p:cNvSpPr txBox="1"/>
          <p:nvPr/>
        </p:nvSpPr>
        <p:spPr>
          <a:xfrm>
            <a:off x="1097280" y="548640"/>
            <a:ext cx="78822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5-5. 문의게시판 페이지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게시글번호, 제목, 작성자, 등록 날짜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문의 검색기능 : 게시글 번호, 글 제목, 작성자로 검색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 클릭 시 문의 글 상세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5-6. 문의 글 상세 페이지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 클릭 : 문의게시판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답글 클릭 : 답글 등록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8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88"/>
          <p:cNvSpPr txBox="1"/>
          <p:nvPr/>
        </p:nvSpPr>
        <p:spPr>
          <a:xfrm>
            <a:off x="1097280" y="548640"/>
            <a:ext cx="102978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5-7. 문의 답글 등록 페이지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제목, 작성자, 내용, 등록 날짜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 : 기본 제목 = RE:선택한 문의 글 제목 (변경가능)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내용 : 기본 내용 = 선택한 문의 글 내용 (변경가능)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날짜 : 현재 날짜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버튼 : 클릭 시 답글이 등록되어 선택했던 문의 글의 아래에 보여진다.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(답글이 여러 개 일 경우 가장 마지막에 쓴 답글이 답글 중 제일 밑으로 내려감.)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취소 버튼 : 답글 등록 X, 문의게시판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9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89"/>
          <p:cNvSpPr txBox="1"/>
          <p:nvPr/>
        </p:nvSpPr>
        <p:spPr>
          <a:xfrm>
            <a:off x="1097280" y="548640"/>
            <a:ext cx="78822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5-8. 리뷰게시판 페이지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게시글번호, 평점, 내용, 작성일자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리뷰 내용 15자 이상 넘어가면 …으로 표시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리뷰 검색기능 : 글 내용으로 검색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내용 클릭 시 리뷰게시판 상세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5-9. 리뷰게시판 상세 페이지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리스트로 돌아가기 클릭 : 리뷰게시판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삭제 클릭 : 해당 리뷰 삭제 후 리뷰게시판 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90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90"/>
          <p:cNvSpPr txBox="1"/>
          <p:nvPr/>
        </p:nvSpPr>
        <p:spPr>
          <a:xfrm>
            <a:off x="0" y="2536200"/>
            <a:ext cx="12192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en-US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통계</a:t>
            </a:r>
            <a:endParaRPr sz="3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1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91"/>
          <p:cNvSpPr txBox="1"/>
          <p:nvPr/>
        </p:nvSpPr>
        <p:spPr>
          <a:xfrm>
            <a:off x="1097280" y="548640"/>
            <a:ext cx="10821900" cy="5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통계 출력</a:t>
            </a:r>
            <a:r>
              <a:rPr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누적 상품판매비율, 누적 예약 취소율, 월 별 매출액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6-1. 누적 상품판매비율 통계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현재 까지의 전체 상품 판매량에 대한 각 상품들의 비율 (완료건만)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6-2. 누적 예약취소율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현재 까지의 전체 예약에서 취소된 예약(취소완료, 취소요청)의 비율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algun Gothic"/>
              <a:buNone/>
            </a:pPr>
            <a:r>
              <a:rPr lang="en-US" sz="1600" i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전체 예약은 예약 완료, 취소건과 완료 예정인 예약 대기건도 포함한다.</a:t>
            </a:r>
            <a:endParaRPr sz="1600" i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6-3. 월 별 매출액 통계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상품판매액, 옵션판매액, 총 판매액, 총 예약수로 각각 표시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92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92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 및 일정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3"/>
          <p:cNvSpPr txBox="1"/>
          <p:nvPr/>
        </p:nvSpPr>
        <p:spPr>
          <a:xfrm>
            <a:off x="1414020" y="-4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[공통일정]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7" name="Google Shape;4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18" y="2178563"/>
            <a:ext cx="11153652" cy="2500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4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이강현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950" y="1960600"/>
            <a:ext cx="11163851" cy="2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9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59"/>
          <p:cNvSpPr txBox="1"/>
          <p:nvPr/>
        </p:nvSpPr>
        <p:spPr>
          <a:xfrm>
            <a:off x="2790334" y="2940443"/>
            <a:ext cx="7004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요구사항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 요구사항 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5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 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9" name="Google Shape;48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00" y="2150100"/>
            <a:ext cx="11079102" cy="17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6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공윤정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5" name="Google Shape;49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50" y="2177950"/>
            <a:ext cx="10828500" cy="2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7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75" y="1620500"/>
            <a:ext cx="11094574" cy="1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8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이찬규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7" name="Google Shape;50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25" y="2633850"/>
            <a:ext cx="11276474" cy="14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9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신상훈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3" name="Google Shape;51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25" y="1214500"/>
            <a:ext cx="10079576" cy="16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0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김희재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9" name="Google Shape;51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406" y="764100"/>
            <a:ext cx="10309100" cy="600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1"/>
          <p:cNvSpPr txBox="1"/>
          <p:nvPr/>
        </p:nvSpPr>
        <p:spPr>
          <a:xfrm>
            <a:off x="1383501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박기범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5" name="Google Shape;52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625" y="1321275"/>
            <a:ext cx="11060524" cy="32398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2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양현준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1" name="Google Shape;53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00" y="1781175"/>
            <a:ext cx="101631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03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103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04"/>
          <p:cNvSpPr txBox="1"/>
          <p:nvPr/>
        </p:nvSpPr>
        <p:spPr>
          <a:xfrm>
            <a:off x="1414020" y="367646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[개발환경]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104"/>
          <p:cNvSpPr/>
          <p:nvPr/>
        </p:nvSpPr>
        <p:spPr>
          <a:xfrm>
            <a:off x="1414025" y="1177025"/>
            <a:ext cx="9625200" cy="52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개발 OS : WINDOW 10 home,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 11 home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DB 서버 : </a:t>
            </a:r>
            <a:r>
              <a:rPr lang="en-US" sz="1600">
                <a:solidFill>
                  <a:schemeClr val="dk1"/>
                </a:solidFill>
              </a:rPr>
              <a:t>Oracle XE 18c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JDK 버전 : jdk-1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lang="en-US" sz="1700">
                <a:solidFill>
                  <a:schemeClr val="dk1"/>
                </a:solidFill>
              </a:rPr>
              <a:t>.0.2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WAS : apache-tomcat-9.0.44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Spring framework-version : 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2.5.0, Spring Boot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웹 표준 준수 : HTML5, CSS3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개발 언어 : JAVA, HTML5, CSS3, JQuery, JSP, JavaScript, XML, Ajax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데이터베이스 모델링 툴 : ERWin 7.3.0.1666, StarUML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문서화 : Google Docs(Doc, Spreadsheet, Presentation)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형상관리 : Google Drive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Git hub, SourceTree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lang="en-US" sz="1700">
                <a:solidFill>
                  <a:schemeClr val="dk1"/>
                </a:solidFill>
              </a:rPr>
              <a:t>개발Tool : 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Tool Suite 4.18.1.RELEASE</a:t>
            </a:r>
            <a:r>
              <a:rPr lang="en-US" sz="1700">
                <a:solidFill>
                  <a:schemeClr val="dk1"/>
                </a:solidFill>
              </a:rPr>
              <a:t>, SQL Developer 20.4.0.379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lang="en-US" sz="1700">
                <a:solidFill>
                  <a:schemeClr val="dk1"/>
                </a:solidFill>
              </a:rPr>
              <a:t>플러그인 : Bootstrap-4.18.1 Release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▪"/>
            </a:pPr>
            <a:r>
              <a:rPr lang="en-US" sz="1700">
                <a:solidFill>
                  <a:schemeClr val="dk1"/>
                </a:solidFill>
              </a:rPr>
              <a:t>TEST: JUnit5 자바 단위 테스트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5" name="Google Shape;235;p60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36" name="Google Shape;236;p60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60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메인페이지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상단메뉴 : 회사소개, </a:t>
            </a: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상품가격&amp;예약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마이페이지, 고객센터, 로그인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콘텐츠영역 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상품예약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하단메뉴 : 회사정보(회사정보, 이용약관, 개인정보취급방침)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63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▪"/>
            </a:pPr>
            <a:r>
              <a:rPr lang="en-US" sz="1700"/>
              <a:t>총 3단 구성</a:t>
            </a:r>
            <a:b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회사소개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회사의 철학, 인사말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 등록일 기준 리스트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읽기만 가능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05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105"/>
          <p:cNvSpPr txBox="1"/>
          <p:nvPr/>
        </p:nvSpPr>
        <p:spPr>
          <a:xfrm>
            <a:off x="2498103" y="2940443"/>
            <a:ext cx="745660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6"/>
          <p:cNvSpPr txBox="1"/>
          <p:nvPr/>
        </p:nvSpPr>
        <p:spPr>
          <a:xfrm>
            <a:off x="1223897" y="198519"/>
            <a:ext cx="456086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Use-case Diagram]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00" y="977200"/>
            <a:ext cx="8195674" cy="527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7"/>
          <p:cNvSpPr txBox="1"/>
          <p:nvPr/>
        </p:nvSpPr>
        <p:spPr>
          <a:xfrm>
            <a:off x="1160523" y="195630"/>
            <a:ext cx="456086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Use-case Diagram]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3" name="Google Shape;563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100" y="740375"/>
            <a:ext cx="7449900" cy="60246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08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108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9"/>
          <p:cNvSpPr txBox="1"/>
          <p:nvPr/>
        </p:nvSpPr>
        <p:spPr>
          <a:xfrm>
            <a:off x="1393245" y="-4"/>
            <a:ext cx="2363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[개체 관계도]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6" name="Google Shape;576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3250" y="680276"/>
            <a:ext cx="10541900" cy="57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0"/>
          <p:cNvSpPr txBox="1"/>
          <p:nvPr/>
        </p:nvSpPr>
        <p:spPr>
          <a:xfrm>
            <a:off x="1414020" y="193910"/>
            <a:ext cx="268374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[논리적 모델링]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2" name="Google Shape;582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550" y="933223"/>
            <a:ext cx="9742903" cy="528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1"/>
          <p:cNvSpPr txBox="1"/>
          <p:nvPr/>
        </p:nvSpPr>
        <p:spPr>
          <a:xfrm>
            <a:off x="1414020" y="212198"/>
            <a:ext cx="268374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[물리적 모델링]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8" name="Google Shape;58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505" y="892520"/>
            <a:ext cx="9679026" cy="53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12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112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3"/>
          <p:cNvSpPr/>
          <p:nvPr/>
        </p:nvSpPr>
        <p:spPr>
          <a:xfrm>
            <a:off x="1189252" y="1146912"/>
            <a:ext cx="1318136" cy="578613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113"/>
          <p:cNvSpPr/>
          <p:nvPr/>
        </p:nvSpPr>
        <p:spPr>
          <a:xfrm>
            <a:off x="2707568" y="1962964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소개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113"/>
          <p:cNvSpPr/>
          <p:nvPr/>
        </p:nvSpPr>
        <p:spPr>
          <a:xfrm>
            <a:off x="2707568" y="1146912"/>
            <a:ext cx="1318136" cy="578613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소개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p113"/>
          <p:cNvSpPr/>
          <p:nvPr/>
        </p:nvSpPr>
        <p:spPr>
          <a:xfrm>
            <a:off x="4225884" y="1146912"/>
            <a:ext cx="1318136" cy="578613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상품&amp;가격</a:t>
            </a:r>
            <a:endParaRPr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113"/>
          <p:cNvSpPr/>
          <p:nvPr/>
        </p:nvSpPr>
        <p:spPr>
          <a:xfrm>
            <a:off x="5744200" y="1146912"/>
            <a:ext cx="1318136" cy="578613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하기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113"/>
          <p:cNvSpPr/>
          <p:nvPr/>
        </p:nvSpPr>
        <p:spPr>
          <a:xfrm>
            <a:off x="7258000" y="1146912"/>
            <a:ext cx="1318136" cy="578613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센터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113"/>
          <p:cNvSpPr/>
          <p:nvPr/>
        </p:nvSpPr>
        <p:spPr>
          <a:xfrm>
            <a:off x="8771800" y="1146912"/>
            <a:ext cx="1318136" cy="578613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Malgun Gothic"/>
              <a:buNone/>
            </a:pPr>
            <a:r>
              <a:rPr lang="en-US" sz="10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로그인(</a:t>
            </a:r>
            <a:r>
              <a:rPr lang="en-US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sz="10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05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113"/>
          <p:cNvSpPr/>
          <p:nvPr/>
        </p:nvSpPr>
        <p:spPr>
          <a:xfrm>
            <a:off x="2707568" y="2779016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사항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113"/>
          <p:cNvSpPr/>
          <p:nvPr/>
        </p:nvSpPr>
        <p:spPr>
          <a:xfrm>
            <a:off x="4225884" y="1971597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정보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113"/>
          <p:cNvSpPr/>
          <p:nvPr/>
        </p:nvSpPr>
        <p:spPr>
          <a:xfrm>
            <a:off x="5744200" y="1971598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선택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113"/>
          <p:cNvSpPr/>
          <p:nvPr/>
        </p:nvSpPr>
        <p:spPr>
          <a:xfrm>
            <a:off x="4225884" y="2779017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정보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113"/>
          <p:cNvSpPr/>
          <p:nvPr/>
        </p:nvSpPr>
        <p:spPr>
          <a:xfrm>
            <a:off x="5744200" y="2779018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선택 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113"/>
          <p:cNvSpPr/>
          <p:nvPr/>
        </p:nvSpPr>
        <p:spPr>
          <a:xfrm>
            <a:off x="5744200" y="3541215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입력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113"/>
          <p:cNvSpPr/>
          <p:nvPr/>
        </p:nvSpPr>
        <p:spPr>
          <a:xfrm>
            <a:off x="7258000" y="1973351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게시판</a:t>
            </a:r>
            <a:endParaRPr sz="105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113"/>
          <p:cNvSpPr/>
          <p:nvPr/>
        </p:nvSpPr>
        <p:spPr>
          <a:xfrm>
            <a:off x="5744200" y="4275942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지정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113"/>
          <p:cNvSpPr/>
          <p:nvPr/>
        </p:nvSpPr>
        <p:spPr>
          <a:xfrm>
            <a:off x="8809815" y="2824757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113"/>
          <p:cNvSpPr/>
          <p:nvPr/>
        </p:nvSpPr>
        <p:spPr>
          <a:xfrm>
            <a:off x="7258000" y="2799790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게시판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113"/>
          <p:cNvSpPr/>
          <p:nvPr/>
        </p:nvSpPr>
        <p:spPr>
          <a:xfrm>
            <a:off x="5744200" y="5018850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하기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113"/>
          <p:cNvSpPr/>
          <p:nvPr/>
        </p:nvSpPr>
        <p:spPr>
          <a:xfrm>
            <a:off x="8771800" y="2001978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113"/>
          <p:cNvSpPr/>
          <p:nvPr/>
        </p:nvSpPr>
        <p:spPr>
          <a:xfrm>
            <a:off x="10285600" y="4275943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 아웃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113"/>
          <p:cNvSpPr/>
          <p:nvPr/>
        </p:nvSpPr>
        <p:spPr>
          <a:xfrm>
            <a:off x="8771800" y="5018850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약관 동의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113"/>
          <p:cNvSpPr/>
          <p:nvPr/>
        </p:nvSpPr>
        <p:spPr>
          <a:xfrm>
            <a:off x="8771800" y="4275943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113"/>
          <p:cNvSpPr/>
          <p:nvPr/>
        </p:nvSpPr>
        <p:spPr>
          <a:xfrm>
            <a:off x="8771800" y="3541213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113"/>
          <p:cNvSpPr/>
          <p:nvPr/>
        </p:nvSpPr>
        <p:spPr>
          <a:xfrm>
            <a:off x="10285600" y="1146913"/>
            <a:ext cx="1323251" cy="578613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페이지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113"/>
          <p:cNvSpPr/>
          <p:nvPr/>
        </p:nvSpPr>
        <p:spPr>
          <a:xfrm>
            <a:off x="10285600" y="3541212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확인&amp;취소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113"/>
          <p:cNvSpPr/>
          <p:nvPr/>
        </p:nvSpPr>
        <p:spPr>
          <a:xfrm>
            <a:off x="10285600" y="2806481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탈퇴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113"/>
          <p:cNvSpPr/>
          <p:nvPr/>
        </p:nvSpPr>
        <p:spPr>
          <a:xfrm>
            <a:off x="10285600" y="1992197"/>
            <a:ext cx="1318136" cy="5786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 보기&amp;수정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113"/>
          <p:cNvSpPr txBox="1"/>
          <p:nvPr/>
        </p:nvSpPr>
        <p:spPr>
          <a:xfrm>
            <a:off x="1189252" y="69694"/>
            <a:ext cx="316945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사이트 맵]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14"/>
          <p:cNvSpPr txBox="1"/>
          <p:nvPr/>
        </p:nvSpPr>
        <p:spPr>
          <a:xfrm>
            <a:off x="1048260" y="157334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114"/>
          <p:cNvSpPr/>
          <p:nvPr/>
        </p:nvSpPr>
        <p:spPr>
          <a:xfrm>
            <a:off x="1209000" y="5134287"/>
            <a:ext cx="32382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상품 ,로그인 </a:t>
            </a:r>
            <a:endParaRPr sz="11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</a:t>
            </a:r>
            <a:r>
              <a:rPr lang="en-US" sz="1100">
                <a:solidFill>
                  <a:srgbClr val="FFFFFF"/>
                </a:solidFill>
              </a:rPr>
              <a:t>매퍼, 서비스</a:t>
            </a:r>
            <a:endParaRPr/>
          </a:p>
        </p:txBody>
      </p:sp>
      <p:sp>
        <p:nvSpPr>
          <p:cNvPr id="634" name="Google Shape;634;p114"/>
          <p:cNvSpPr/>
          <p:nvPr/>
        </p:nvSpPr>
        <p:spPr>
          <a:xfrm>
            <a:off x="4662900" y="5134287"/>
            <a:ext cx="32382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메인페이지,마이페이지 </a:t>
            </a:r>
            <a:endParaRPr sz="11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</a:t>
            </a:r>
            <a:r>
              <a:rPr lang="en-US" sz="1100">
                <a:solidFill>
                  <a:srgbClr val="FFFFFF"/>
                </a:solidFill>
              </a:rPr>
              <a:t>매퍼, 서비스</a:t>
            </a:r>
            <a:endParaRPr/>
          </a:p>
        </p:txBody>
      </p:sp>
      <p:sp>
        <p:nvSpPr>
          <p:cNvPr id="635" name="Google Shape;635;p114"/>
          <p:cNvSpPr/>
          <p:nvPr/>
        </p:nvSpPr>
        <p:spPr>
          <a:xfrm>
            <a:off x="8395950" y="5471187"/>
            <a:ext cx="32382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예약,공지사항,문의사항 </a:t>
            </a:r>
            <a:endParaRPr sz="11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</a:t>
            </a:r>
            <a:r>
              <a:rPr lang="en-US" sz="1100">
                <a:solidFill>
                  <a:srgbClr val="FFFFFF"/>
                </a:solidFill>
              </a:rPr>
              <a:t>매퍼, 서비스</a:t>
            </a:r>
            <a:endParaRPr/>
          </a:p>
        </p:txBody>
      </p:sp>
      <p:pic>
        <p:nvPicPr>
          <p:cNvPr id="636" name="Google Shape;63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850" y="698050"/>
            <a:ext cx="3092350" cy="44362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7" name="Google Shape;63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950" y="967475"/>
            <a:ext cx="3843000" cy="41668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8" name="Google Shape;63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5950" y="229450"/>
            <a:ext cx="3254247" cy="51663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1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4" name="Google Shape;244;p61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45" name="Google Shape;245;p61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1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61"/>
          <p:cNvSpPr/>
          <p:nvPr/>
        </p:nvSpPr>
        <p:spPr>
          <a:xfrm>
            <a:off x="1338653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3. 상품가격</a:t>
            </a:r>
            <a:endParaRPr sz="24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</a:rPr>
              <a:t>상품종류 선택 : A_Set,B_Set 등등</a:t>
            </a:r>
            <a:endParaRPr sz="18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>
                <a:solidFill>
                  <a:schemeClr val="dk1"/>
                </a:solidFill>
              </a:rPr>
              <a:t>상품종류를 보여주는 리스트로 상품의 이미지를 보여준다.</a:t>
            </a:r>
            <a:endParaRPr sz="18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>
                <a:solidFill>
                  <a:schemeClr val="dk1"/>
                </a:solidFill>
              </a:rPr>
              <a:t>상품이미지를 누르면 모달창이 나오면서 상품의 상세정보 및 옵션 qna를 보여준다.</a:t>
            </a:r>
            <a:endParaRPr sz="18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</a:rPr>
              <a:t>청소 옵션</a:t>
            </a:r>
            <a:endParaRPr sz="180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</a:rPr>
              <a:t>l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</a:rPr>
              <a:t>방 1개 추가시 40,000원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-냉장고(양문형) 1대 기본청소 1개 80000원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-김치냉장고1대 기본청소 1개 60000원</a:t>
            </a:r>
            <a:r>
              <a:rPr lang="en-US" sz="1100">
                <a:solidFill>
                  <a:schemeClr val="dk1"/>
                </a:solidFill>
              </a:rPr>
              <a:t> 등등</a:t>
            </a:r>
            <a:endParaRPr sz="1600">
              <a:solidFill>
                <a:schemeClr val="dk1"/>
              </a:solidFill>
            </a:endParaRPr>
          </a:p>
          <a:p>
            <a:pPr marL="13716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</a:rPr>
              <a:t>상품 기본 정보</a:t>
            </a:r>
            <a:endParaRPr sz="160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</a:rPr>
              <a:t>l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</a:rPr>
              <a:t>기본금</a:t>
            </a:r>
            <a:endParaRPr sz="110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</a:rPr>
              <a:t>l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</a:rPr>
              <a:t>18평이하 공급면적 0~72m² 370000원</a:t>
            </a:r>
            <a:endParaRPr sz="110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</a:rPr>
              <a:t>l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</a:rPr>
              <a:t>25평이하 19평이상 공급면적 73~92m² 450000원 등등</a:t>
            </a:r>
            <a:endParaRPr sz="1600">
              <a:solidFill>
                <a:schemeClr val="dk1"/>
              </a:solidFill>
            </a:endParaRPr>
          </a:p>
          <a:p>
            <a:pPr marL="13716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</a:rPr>
              <a:t>예약하기 버튼 누르면 예약 페이지로 이동</a:t>
            </a:r>
            <a:endParaRPr sz="2000">
              <a:solidFill>
                <a:schemeClr val="dk1"/>
              </a:solidFill>
            </a:endParaRPr>
          </a:p>
          <a:p>
            <a:pPr marL="914400" marR="0" lvl="1" indent="-495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sz="24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15"/>
          <p:cNvSpPr txBox="1"/>
          <p:nvPr/>
        </p:nvSpPr>
        <p:spPr>
          <a:xfrm>
            <a:off x="1048260" y="157334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115"/>
          <p:cNvSpPr/>
          <p:nvPr/>
        </p:nvSpPr>
        <p:spPr>
          <a:xfrm>
            <a:off x="1330075" y="4469262"/>
            <a:ext cx="32382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리뷰,회원가입</a:t>
            </a:r>
            <a:endParaRPr sz="11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</a:t>
            </a:r>
            <a:r>
              <a:rPr lang="en-US" sz="1100">
                <a:solidFill>
                  <a:srgbClr val="FFFFFF"/>
                </a:solidFill>
              </a:rPr>
              <a:t>매퍼, 서비스</a:t>
            </a:r>
            <a:endParaRPr/>
          </a:p>
        </p:txBody>
      </p:sp>
      <p:sp>
        <p:nvSpPr>
          <p:cNvPr id="645" name="Google Shape;645;p115"/>
          <p:cNvSpPr/>
          <p:nvPr/>
        </p:nvSpPr>
        <p:spPr>
          <a:xfrm>
            <a:off x="6006750" y="6074737"/>
            <a:ext cx="32382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전체 서비스</a:t>
            </a:r>
            <a:endParaRPr sz="11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마이바티스</a:t>
            </a: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FFFFFF"/>
                </a:solidFill>
              </a:rPr>
              <a:t>매퍼</a:t>
            </a:r>
            <a:endParaRPr/>
          </a:p>
        </p:txBody>
      </p:sp>
      <p:pic>
        <p:nvPicPr>
          <p:cNvPr id="646" name="Google Shape;64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525" y="905775"/>
            <a:ext cx="3293300" cy="3563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47" name="Google Shape;64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85" y="304800"/>
            <a:ext cx="3629347" cy="57699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6"/>
          <p:cNvSpPr txBox="1"/>
          <p:nvPr/>
        </p:nvSpPr>
        <p:spPr>
          <a:xfrm>
            <a:off x="1103124" y="193910"/>
            <a:ext cx="5855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 - VIEW]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p116"/>
          <p:cNvSpPr/>
          <p:nvPr/>
        </p:nvSpPr>
        <p:spPr>
          <a:xfrm>
            <a:off x="1511100" y="6138600"/>
            <a:ext cx="7636500" cy="18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사용자 화면 구성 파일</a:t>
            </a:r>
            <a:endParaRPr/>
          </a:p>
        </p:txBody>
      </p:sp>
      <p:pic>
        <p:nvPicPr>
          <p:cNvPr id="654" name="Google Shape;65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425" y="677800"/>
            <a:ext cx="3337150" cy="546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5" name="Google Shape;65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563" y="240450"/>
            <a:ext cx="3480216" cy="58337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7"/>
          <p:cNvSpPr txBox="1"/>
          <p:nvPr/>
        </p:nvSpPr>
        <p:spPr>
          <a:xfrm>
            <a:off x="1048260" y="157334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117"/>
          <p:cNvSpPr/>
          <p:nvPr/>
        </p:nvSpPr>
        <p:spPr>
          <a:xfrm>
            <a:off x="1524048" y="6203100"/>
            <a:ext cx="7579500" cy="195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r>
              <a:rPr lang="en-US" sz="1100">
                <a:solidFill>
                  <a:srgbClr val="FFFFFF"/>
                </a:solidFill>
              </a:rPr>
              <a:t> 파일</a:t>
            </a:r>
            <a:endParaRPr/>
          </a:p>
        </p:txBody>
      </p:sp>
      <p:pic>
        <p:nvPicPr>
          <p:cNvPr id="662" name="Google Shape;662;p117"/>
          <p:cNvPicPr preferRelativeResize="0"/>
          <p:nvPr/>
        </p:nvPicPr>
        <p:blipFill rotWithShape="1">
          <a:blip r:embed="rId3">
            <a:alphaModFix/>
          </a:blip>
          <a:srcRect r="9255" b="51855"/>
          <a:stretch/>
        </p:blipFill>
        <p:spPr>
          <a:xfrm>
            <a:off x="1253125" y="978000"/>
            <a:ext cx="3700475" cy="50433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3" name="Google Shape;663;p117"/>
          <p:cNvPicPr preferRelativeResize="0"/>
          <p:nvPr/>
        </p:nvPicPr>
        <p:blipFill rotWithShape="1">
          <a:blip r:embed="rId3">
            <a:alphaModFix/>
          </a:blip>
          <a:srcRect t="46791"/>
          <a:stretch/>
        </p:blipFill>
        <p:spPr>
          <a:xfrm>
            <a:off x="5050875" y="978000"/>
            <a:ext cx="4647175" cy="50433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8"/>
          <p:cNvSpPr txBox="1"/>
          <p:nvPr/>
        </p:nvSpPr>
        <p:spPr>
          <a:xfrm>
            <a:off x="1189252" y="69694"/>
            <a:ext cx="3169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사이트 맵]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118"/>
          <p:cNvSpPr/>
          <p:nvPr/>
        </p:nvSpPr>
        <p:spPr>
          <a:xfrm>
            <a:off x="1159435" y="697862"/>
            <a:ext cx="1318200" cy="5787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lang="en-US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118"/>
          <p:cNvSpPr/>
          <p:nvPr/>
        </p:nvSpPr>
        <p:spPr>
          <a:xfrm>
            <a:off x="2837010" y="697862"/>
            <a:ext cx="1318200" cy="5787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관리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118"/>
          <p:cNvSpPr/>
          <p:nvPr/>
        </p:nvSpPr>
        <p:spPr>
          <a:xfrm>
            <a:off x="4514573" y="697862"/>
            <a:ext cx="1318200" cy="5787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118"/>
          <p:cNvSpPr/>
          <p:nvPr/>
        </p:nvSpPr>
        <p:spPr>
          <a:xfrm>
            <a:off x="6192160" y="697862"/>
            <a:ext cx="1318200" cy="5787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관리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118"/>
          <p:cNvSpPr/>
          <p:nvPr/>
        </p:nvSpPr>
        <p:spPr>
          <a:xfrm>
            <a:off x="7869735" y="697862"/>
            <a:ext cx="1318200" cy="5787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118"/>
          <p:cNvSpPr/>
          <p:nvPr/>
        </p:nvSpPr>
        <p:spPr>
          <a:xfrm>
            <a:off x="2837001" y="14576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/ 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118"/>
          <p:cNvSpPr/>
          <p:nvPr/>
        </p:nvSpPr>
        <p:spPr>
          <a:xfrm>
            <a:off x="4514576" y="14576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118"/>
          <p:cNvSpPr/>
          <p:nvPr/>
        </p:nvSpPr>
        <p:spPr>
          <a:xfrm>
            <a:off x="4514576" y="22175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118"/>
          <p:cNvSpPr/>
          <p:nvPr/>
        </p:nvSpPr>
        <p:spPr>
          <a:xfrm>
            <a:off x="6192151" y="14576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승인요청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118"/>
          <p:cNvSpPr/>
          <p:nvPr/>
        </p:nvSpPr>
        <p:spPr>
          <a:xfrm>
            <a:off x="6192151" y="22175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승인처리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118"/>
          <p:cNvSpPr/>
          <p:nvPr/>
        </p:nvSpPr>
        <p:spPr>
          <a:xfrm>
            <a:off x="7869726" y="14576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118"/>
          <p:cNvSpPr/>
          <p:nvPr/>
        </p:nvSpPr>
        <p:spPr>
          <a:xfrm>
            <a:off x="7869726" y="37372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118"/>
          <p:cNvSpPr/>
          <p:nvPr/>
        </p:nvSpPr>
        <p:spPr>
          <a:xfrm>
            <a:off x="7869726" y="52569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118"/>
          <p:cNvSpPr/>
          <p:nvPr/>
        </p:nvSpPr>
        <p:spPr>
          <a:xfrm>
            <a:off x="4514576" y="29773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탈퇴회원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118"/>
          <p:cNvSpPr/>
          <p:nvPr/>
        </p:nvSpPr>
        <p:spPr>
          <a:xfrm>
            <a:off x="4514576" y="37372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회원복구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118"/>
          <p:cNvSpPr/>
          <p:nvPr/>
        </p:nvSpPr>
        <p:spPr>
          <a:xfrm>
            <a:off x="6192151" y="29773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예약완료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118"/>
          <p:cNvSpPr/>
          <p:nvPr/>
        </p:nvSpPr>
        <p:spPr>
          <a:xfrm>
            <a:off x="6192151" y="37372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청소완료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처리/복구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118"/>
          <p:cNvSpPr/>
          <p:nvPr/>
        </p:nvSpPr>
        <p:spPr>
          <a:xfrm>
            <a:off x="6192151" y="44970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완료복구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p118"/>
          <p:cNvSpPr/>
          <p:nvPr/>
        </p:nvSpPr>
        <p:spPr>
          <a:xfrm>
            <a:off x="6192151" y="52569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예약취소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118"/>
          <p:cNvSpPr/>
          <p:nvPr/>
        </p:nvSpPr>
        <p:spPr>
          <a:xfrm>
            <a:off x="6192151" y="60167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취소복구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118"/>
          <p:cNvSpPr/>
          <p:nvPr/>
        </p:nvSpPr>
        <p:spPr>
          <a:xfrm>
            <a:off x="7869726" y="22175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118"/>
          <p:cNvSpPr/>
          <p:nvPr/>
        </p:nvSpPr>
        <p:spPr>
          <a:xfrm>
            <a:off x="7869726" y="29773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118"/>
          <p:cNvSpPr/>
          <p:nvPr/>
        </p:nvSpPr>
        <p:spPr>
          <a:xfrm>
            <a:off x="7869726" y="44970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답글 등록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118"/>
          <p:cNvSpPr/>
          <p:nvPr/>
        </p:nvSpPr>
        <p:spPr>
          <a:xfrm>
            <a:off x="7869726" y="60167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삭제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p118"/>
          <p:cNvSpPr/>
          <p:nvPr/>
        </p:nvSpPr>
        <p:spPr>
          <a:xfrm>
            <a:off x="1159426" y="14576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 확인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118"/>
          <p:cNvSpPr/>
          <p:nvPr/>
        </p:nvSpPr>
        <p:spPr>
          <a:xfrm>
            <a:off x="1159426" y="29773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 문의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118"/>
          <p:cNvSpPr/>
          <p:nvPr/>
        </p:nvSpPr>
        <p:spPr>
          <a:xfrm>
            <a:off x="1159426" y="44970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p118"/>
          <p:cNvSpPr/>
          <p:nvPr/>
        </p:nvSpPr>
        <p:spPr>
          <a:xfrm>
            <a:off x="1159426" y="22175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 예약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118"/>
          <p:cNvSpPr/>
          <p:nvPr/>
        </p:nvSpPr>
        <p:spPr>
          <a:xfrm>
            <a:off x="1159426" y="37372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 리뷰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118"/>
          <p:cNvSpPr/>
          <p:nvPr/>
        </p:nvSpPr>
        <p:spPr>
          <a:xfrm>
            <a:off x="2837001" y="22175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118"/>
          <p:cNvSpPr/>
          <p:nvPr/>
        </p:nvSpPr>
        <p:spPr>
          <a:xfrm>
            <a:off x="2837001" y="29773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수정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118"/>
          <p:cNvSpPr/>
          <p:nvPr/>
        </p:nvSpPr>
        <p:spPr>
          <a:xfrm>
            <a:off x="2837001" y="37372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삭제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118"/>
          <p:cNvSpPr/>
          <p:nvPr/>
        </p:nvSpPr>
        <p:spPr>
          <a:xfrm>
            <a:off x="2837001" y="44970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r>
              <a:rPr lang="en-US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endParaRPr sz="1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118"/>
          <p:cNvSpPr/>
          <p:nvPr/>
        </p:nvSpPr>
        <p:spPr>
          <a:xfrm>
            <a:off x="2837001" y="525693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수정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p118"/>
          <p:cNvSpPr/>
          <p:nvPr/>
        </p:nvSpPr>
        <p:spPr>
          <a:xfrm>
            <a:off x="2837001" y="6016789"/>
            <a:ext cx="1318200" cy="57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lang="en-US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삭제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9"/>
          <p:cNvSpPr/>
          <p:nvPr/>
        </p:nvSpPr>
        <p:spPr>
          <a:xfrm>
            <a:off x="5887500" y="4437553"/>
            <a:ext cx="1895100" cy="229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19"/>
          <p:cNvSpPr/>
          <p:nvPr/>
        </p:nvSpPr>
        <p:spPr>
          <a:xfrm>
            <a:off x="1121650" y="6395054"/>
            <a:ext cx="18951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119"/>
          <p:cNvSpPr/>
          <p:nvPr/>
        </p:nvSpPr>
        <p:spPr>
          <a:xfrm>
            <a:off x="3504575" y="6395054"/>
            <a:ext cx="18951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119"/>
          <p:cNvSpPr/>
          <p:nvPr/>
        </p:nvSpPr>
        <p:spPr>
          <a:xfrm>
            <a:off x="8300200" y="3823162"/>
            <a:ext cx="1895100" cy="290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19"/>
          <p:cNvSpPr/>
          <p:nvPr/>
        </p:nvSpPr>
        <p:spPr>
          <a:xfrm>
            <a:off x="5887500" y="6395054"/>
            <a:ext cx="18951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3" name="Google Shape;71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50" y="602554"/>
            <a:ext cx="1757500" cy="57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575" y="602554"/>
            <a:ext cx="1895019" cy="57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499" y="4437554"/>
            <a:ext cx="1895100" cy="195749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19"/>
          <p:cNvSpPr/>
          <p:nvPr/>
        </p:nvSpPr>
        <p:spPr>
          <a:xfrm>
            <a:off x="1121650" y="602554"/>
            <a:ext cx="1895100" cy="612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9"/>
          <p:cNvSpPr/>
          <p:nvPr/>
        </p:nvSpPr>
        <p:spPr>
          <a:xfrm>
            <a:off x="8300200" y="1808354"/>
            <a:ext cx="1895100" cy="156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19"/>
          <p:cNvSpPr/>
          <p:nvPr/>
        </p:nvSpPr>
        <p:spPr>
          <a:xfrm>
            <a:off x="3512000" y="602554"/>
            <a:ext cx="1895100" cy="612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9" name="Google Shape;719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0200" y="3823162"/>
            <a:ext cx="18288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19"/>
          <p:cNvSpPr/>
          <p:nvPr/>
        </p:nvSpPr>
        <p:spPr>
          <a:xfrm>
            <a:off x="8300200" y="6394912"/>
            <a:ext cx="18951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MyBatis Mapper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119"/>
          <p:cNvSpPr/>
          <p:nvPr/>
        </p:nvSpPr>
        <p:spPr>
          <a:xfrm>
            <a:off x="8300200" y="3037554"/>
            <a:ext cx="1895100" cy="336900"/>
          </a:xfrm>
          <a:prstGeom prst="rect">
            <a:avLst/>
          </a:prstGeom>
          <a:solidFill>
            <a:srgbClr val="303841"/>
          </a:solidFill>
          <a:ln w="12700" cap="flat" cmpd="sng">
            <a:solidFill>
              <a:srgbClr val="3038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 설정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2" name="Google Shape;722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0275" y="1808354"/>
            <a:ext cx="1895025" cy="12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9"/>
          <p:cNvSpPr txBox="1"/>
          <p:nvPr/>
        </p:nvSpPr>
        <p:spPr>
          <a:xfrm>
            <a:off x="1121643" y="3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SPRING MVC 구조]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20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120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사용자페이지 UI 및 기능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600" y="90467"/>
            <a:ext cx="4751233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21"/>
          <p:cNvSpPr txBox="1"/>
          <p:nvPr/>
        </p:nvSpPr>
        <p:spPr>
          <a:xfrm>
            <a:off x="9795367" y="219200"/>
            <a:ext cx="20292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737" name="Google Shape;73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433" y="470033"/>
            <a:ext cx="5430034" cy="14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667" y="1966567"/>
            <a:ext cx="2555500" cy="4485033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21"/>
          <p:cNvSpPr txBox="1"/>
          <p:nvPr/>
        </p:nvSpPr>
        <p:spPr>
          <a:xfrm>
            <a:off x="8668000" y="3093933"/>
            <a:ext cx="1014900" cy="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40" name="Google Shape;740;p121"/>
          <p:cNvSpPr txBox="1"/>
          <p:nvPr/>
        </p:nvSpPr>
        <p:spPr>
          <a:xfrm>
            <a:off x="8358050" y="90467"/>
            <a:ext cx="1878900" cy="5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Controller부분</a:t>
            </a:r>
            <a:endParaRPr sz="1900"/>
          </a:p>
        </p:txBody>
      </p:sp>
      <p:cxnSp>
        <p:nvCxnSpPr>
          <p:cNvPr id="741" name="Google Shape;741;p121"/>
          <p:cNvCxnSpPr>
            <a:stCxn id="740" idx="2"/>
          </p:cNvCxnSpPr>
          <p:nvPr/>
        </p:nvCxnSpPr>
        <p:spPr>
          <a:xfrm flipH="1">
            <a:off x="8818400" y="635267"/>
            <a:ext cx="479100" cy="2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2" name="Google Shape;742;p121"/>
          <p:cNvSpPr txBox="1"/>
          <p:nvPr/>
        </p:nvSpPr>
        <p:spPr>
          <a:xfrm>
            <a:off x="10114767" y="2060533"/>
            <a:ext cx="1559700" cy="5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Views 부분 </a:t>
            </a:r>
            <a:endParaRPr sz="1900"/>
          </a:p>
        </p:txBody>
      </p:sp>
      <p:cxnSp>
        <p:nvCxnSpPr>
          <p:cNvPr id="743" name="Google Shape;743;p121"/>
          <p:cNvCxnSpPr>
            <a:stCxn id="742" idx="1"/>
          </p:cNvCxnSpPr>
          <p:nvPr/>
        </p:nvCxnSpPr>
        <p:spPr>
          <a:xfrm flipH="1">
            <a:off x="8837067" y="2332933"/>
            <a:ext cx="1277700" cy="1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67" y="310017"/>
            <a:ext cx="6046665" cy="261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033" y="87700"/>
            <a:ext cx="6598399" cy="284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6367" y="3067067"/>
            <a:ext cx="46736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6367" y="4407534"/>
            <a:ext cx="46736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0100" y="3225300"/>
            <a:ext cx="3960134" cy="3523434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22"/>
          <p:cNvSpPr txBox="1"/>
          <p:nvPr/>
        </p:nvSpPr>
        <p:spPr>
          <a:xfrm>
            <a:off x="4835033" y="3131500"/>
            <a:ext cx="37500" cy="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54" name="Google Shape;754;p122"/>
          <p:cNvSpPr txBox="1"/>
          <p:nvPr/>
        </p:nvSpPr>
        <p:spPr>
          <a:xfrm>
            <a:off x="4985367" y="-25067"/>
            <a:ext cx="1409100" cy="72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Controller부분</a:t>
            </a:r>
            <a:endParaRPr sz="1900"/>
          </a:p>
        </p:txBody>
      </p:sp>
      <p:cxnSp>
        <p:nvCxnSpPr>
          <p:cNvPr id="755" name="Google Shape;755;p122"/>
          <p:cNvCxnSpPr>
            <a:stCxn id="754" idx="3"/>
          </p:cNvCxnSpPr>
          <p:nvPr/>
        </p:nvCxnSpPr>
        <p:spPr>
          <a:xfrm>
            <a:off x="6394467" y="336883"/>
            <a:ext cx="5448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6" name="Google Shape;756;p122"/>
          <p:cNvSpPr txBox="1"/>
          <p:nvPr/>
        </p:nvSpPr>
        <p:spPr>
          <a:xfrm>
            <a:off x="5727167" y="3001767"/>
            <a:ext cx="1625700" cy="618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Service 부분</a:t>
            </a:r>
            <a:endParaRPr sz="1900"/>
          </a:p>
        </p:txBody>
      </p:sp>
      <p:cxnSp>
        <p:nvCxnSpPr>
          <p:cNvPr id="757" name="Google Shape;757;p122"/>
          <p:cNvCxnSpPr>
            <a:stCxn id="756" idx="3"/>
          </p:cNvCxnSpPr>
          <p:nvPr/>
        </p:nvCxnSpPr>
        <p:spPr>
          <a:xfrm>
            <a:off x="7352867" y="3310917"/>
            <a:ext cx="525900" cy="1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8" name="Google Shape;758;p122"/>
          <p:cNvSpPr txBox="1"/>
          <p:nvPr/>
        </p:nvSpPr>
        <p:spPr>
          <a:xfrm>
            <a:off x="5774367" y="4371600"/>
            <a:ext cx="1625700" cy="618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Mapper 부분</a:t>
            </a:r>
            <a:endParaRPr sz="1900"/>
          </a:p>
        </p:txBody>
      </p:sp>
      <p:cxnSp>
        <p:nvCxnSpPr>
          <p:cNvPr id="759" name="Google Shape;759;p122"/>
          <p:cNvCxnSpPr>
            <a:stCxn id="758" idx="3"/>
          </p:cNvCxnSpPr>
          <p:nvPr/>
        </p:nvCxnSpPr>
        <p:spPr>
          <a:xfrm>
            <a:off x="7400067" y="4680750"/>
            <a:ext cx="544800" cy="1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0" name="Google Shape;760;p122"/>
          <p:cNvSpPr txBox="1"/>
          <p:nvPr/>
        </p:nvSpPr>
        <p:spPr>
          <a:xfrm flipH="1">
            <a:off x="3782700" y="2841100"/>
            <a:ext cx="1625700" cy="618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Views부분</a:t>
            </a:r>
            <a:endParaRPr sz="1900"/>
          </a:p>
        </p:txBody>
      </p:sp>
      <p:cxnSp>
        <p:nvCxnSpPr>
          <p:cNvPr id="761" name="Google Shape;761;p122"/>
          <p:cNvCxnSpPr>
            <a:stCxn id="760" idx="3"/>
          </p:cNvCxnSpPr>
          <p:nvPr/>
        </p:nvCxnSpPr>
        <p:spPr>
          <a:xfrm flipH="1">
            <a:off x="3200400" y="3150250"/>
            <a:ext cx="582300" cy="30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200" y="568133"/>
            <a:ext cx="5026402" cy="416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133" y="705500"/>
            <a:ext cx="6801634" cy="17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133" y="2921000"/>
            <a:ext cx="4867666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0397" y="4402900"/>
            <a:ext cx="50264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23"/>
          <p:cNvSpPr txBox="1"/>
          <p:nvPr/>
        </p:nvSpPr>
        <p:spPr>
          <a:xfrm>
            <a:off x="10809967" y="162833"/>
            <a:ext cx="140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1" name="Google Shape;771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8067" y="3819800"/>
            <a:ext cx="5287368" cy="292803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23"/>
          <p:cNvSpPr txBox="1"/>
          <p:nvPr/>
        </p:nvSpPr>
        <p:spPr>
          <a:xfrm>
            <a:off x="5540400" y="162833"/>
            <a:ext cx="1710000" cy="75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Controller 부분</a:t>
            </a:r>
            <a:endParaRPr sz="1900"/>
          </a:p>
        </p:txBody>
      </p:sp>
      <p:cxnSp>
        <p:nvCxnSpPr>
          <p:cNvPr id="773" name="Google Shape;773;p123"/>
          <p:cNvCxnSpPr>
            <a:stCxn id="772" idx="3"/>
          </p:cNvCxnSpPr>
          <p:nvPr/>
        </p:nvCxnSpPr>
        <p:spPr>
          <a:xfrm>
            <a:off x="7250400" y="538583"/>
            <a:ext cx="515700" cy="26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4" name="Google Shape;774;p123"/>
          <p:cNvSpPr txBox="1"/>
          <p:nvPr/>
        </p:nvSpPr>
        <p:spPr>
          <a:xfrm>
            <a:off x="5831133" y="2661767"/>
            <a:ext cx="1578000" cy="533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Service부분</a:t>
            </a:r>
            <a:endParaRPr sz="1900"/>
          </a:p>
        </p:txBody>
      </p:sp>
      <p:cxnSp>
        <p:nvCxnSpPr>
          <p:cNvPr id="775" name="Google Shape;775;p123"/>
          <p:cNvCxnSpPr>
            <a:stCxn id="774" idx="3"/>
          </p:cNvCxnSpPr>
          <p:nvPr/>
        </p:nvCxnSpPr>
        <p:spPr>
          <a:xfrm>
            <a:off x="7409133" y="2928617"/>
            <a:ext cx="357300" cy="3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6" name="Google Shape;776;p123"/>
          <p:cNvSpPr txBox="1"/>
          <p:nvPr/>
        </p:nvSpPr>
        <p:spPr>
          <a:xfrm>
            <a:off x="5999967" y="4221267"/>
            <a:ext cx="1578000" cy="533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Mapper부분</a:t>
            </a:r>
            <a:endParaRPr sz="1900"/>
          </a:p>
        </p:txBody>
      </p:sp>
      <p:cxnSp>
        <p:nvCxnSpPr>
          <p:cNvPr id="777" name="Google Shape;777;p123"/>
          <p:cNvCxnSpPr>
            <a:stCxn id="776" idx="3"/>
          </p:cNvCxnSpPr>
          <p:nvPr/>
        </p:nvCxnSpPr>
        <p:spPr>
          <a:xfrm>
            <a:off x="7577967" y="4488117"/>
            <a:ext cx="526500" cy="20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8" name="Google Shape;778;p123"/>
          <p:cNvSpPr txBox="1"/>
          <p:nvPr/>
        </p:nvSpPr>
        <p:spPr>
          <a:xfrm>
            <a:off x="4253133" y="4221267"/>
            <a:ext cx="1578000" cy="533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Views 부분</a:t>
            </a:r>
            <a:endParaRPr sz="1900"/>
          </a:p>
        </p:txBody>
      </p:sp>
      <p:cxnSp>
        <p:nvCxnSpPr>
          <p:cNvPr id="779" name="Google Shape;779;p123"/>
          <p:cNvCxnSpPr>
            <a:stCxn id="778" idx="1"/>
          </p:cNvCxnSpPr>
          <p:nvPr/>
        </p:nvCxnSpPr>
        <p:spPr>
          <a:xfrm flipH="1">
            <a:off x="3726333" y="4488117"/>
            <a:ext cx="526800" cy="1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24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124"/>
          <p:cNvSpPr txBox="1"/>
          <p:nvPr/>
        </p:nvSpPr>
        <p:spPr>
          <a:xfrm>
            <a:off x="2790334" y="2940443"/>
            <a:ext cx="7004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담당자:안휘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3" name="Google Shape;253;p62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54" name="Google Shape;254;p62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2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62"/>
          <p:cNvSpPr/>
          <p:nvPr/>
        </p:nvSpPr>
        <p:spPr>
          <a:xfrm>
            <a:off x="1382678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고객센터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리뷰게시판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조회 가능(서비스 종류, 평점, 내용)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 별로 검색하여 조회 가능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등록 불가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문의게시판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최신등록일 기준 리스트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읽기만 가능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사용자는 답글을 달 수 없음(관리자만 가능)</a:t>
            </a:r>
            <a:endParaRPr sz="2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5"/>
          <p:cNvSpPr txBox="1"/>
          <p:nvPr/>
        </p:nvSpPr>
        <p:spPr>
          <a:xfrm>
            <a:off x="1414020" y="367646"/>
            <a:ext cx="2363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[메인 페이지]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25"/>
          <p:cNvSpPr/>
          <p:nvPr/>
        </p:nvSpPr>
        <p:spPr>
          <a:xfrm>
            <a:off x="9330267" y="618067"/>
            <a:ext cx="2861700" cy="6240300"/>
          </a:xfrm>
          <a:prstGeom prst="rect">
            <a:avLst/>
          </a:prstGeom>
          <a:solidFill>
            <a:srgbClr val="B3C6E7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로고 클릭 시’메인 페이지＇로 이동.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 상단 메뉴 클릭 시 해당 페이지    로 이동. 고객센터 메뉴 DropDown됩니다.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   로그인 클릭 시＇로그인 페이지＇로 이동합니다.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   ‘autoplay’로 메인 사진 움직입니다.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3" name="Google Shape;793;p125"/>
          <p:cNvGrpSpPr/>
          <p:nvPr/>
        </p:nvGrpSpPr>
        <p:grpSpPr>
          <a:xfrm>
            <a:off x="1305914" y="887452"/>
            <a:ext cx="7913945" cy="3012135"/>
            <a:chOff x="1524000" y="880855"/>
            <a:chExt cx="7720922" cy="3657279"/>
          </a:xfrm>
        </p:grpSpPr>
        <p:pic>
          <p:nvPicPr>
            <p:cNvPr id="794" name="Google Shape;794;p1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24000" y="880855"/>
              <a:ext cx="7720922" cy="3657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125"/>
            <p:cNvSpPr/>
            <p:nvPr/>
          </p:nvSpPr>
          <p:spPr>
            <a:xfrm>
              <a:off x="4583827" y="906255"/>
              <a:ext cx="283500" cy="357000"/>
            </a:xfrm>
            <a:prstGeom prst="ellipse">
              <a:avLst/>
            </a:prstGeom>
            <a:solidFill>
              <a:srgbClr val="8DA9DB"/>
            </a:solidFill>
            <a:ln w="25400" cap="flat" cmpd="sng">
              <a:solidFill>
                <a:srgbClr val="ACB8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25"/>
            <p:cNvSpPr/>
            <p:nvPr/>
          </p:nvSpPr>
          <p:spPr>
            <a:xfrm>
              <a:off x="5728986" y="1544337"/>
              <a:ext cx="283500" cy="357000"/>
            </a:xfrm>
            <a:prstGeom prst="ellipse">
              <a:avLst/>
            </a:prstGeom>
            <a:solidFill>
              <a:srgbClr val="8DA9DB"/>
            </a:solidFill>
            <a:ln w="25400" cap="flat" cmpd="sng">
              <a:solidFill>
                <a:srgbClr val="ACB8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25"/>
            <p:cNvSpPr/>
            <p:nvPr/>
          </p:nvSpPr>
          <p:spPr>
            <a:xfrm>
              <a:off x="8148387" y="1263358"/>
              <a:ext cx="283500" cy="357000"/>
            </a:xfrm>
            <a:prstGeom prst="ellipse">
              <a:avLst/>
            </a:prstGeom>
            <a:solidFill>
              <a:srgbClr val="8DA9DB"/>
            </a:solidFill>
            <a:ln w="25400" cap="flat" cmpd="sng">
              <a:solidFill>
                <a:srgbClr val="ACB8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25"/>
            <p:cNvSpPr/>
            <p:nvPr/>
          </p:nvSpPr>
          <p:spPr>
            <a:xfrm>
              <a:off x="2311860" y="2530942"/>
              <a:ext cx="283500" cy="357000"/>
            </a:xfrm>
            <a:prstGeom prst="ellipse">
              <a:avLst/>
            </a:prstGeom>
            <a:solidFill>
              <a:srgbClr val="8DA9DB"/>
            </a:solidFill>
            <a:ln w="25400" cap="flat" cmpd="sng">
              <a:solidFill>
                <a:srgbClr val="ACB8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9" name="Google Shape;79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099" y="3899574"/>
            <a:ext cx="5886326" cy="29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334" y="2071520"/>
            <a:ext cx="7381676" cy="2381947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26"/>
          <p:cNvSpPr txBox="1"/>
          <p:nvPr/>
        </p:nvSpPr>
        <p:spPr>
          <a:xfrm>
            <a:off x="1414020" y="367646"/>
            <a:ext cx="4052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lang="en-US" sz="2800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[메인 페이지 하단 메뉴]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26"/>
          <p:cNvSpPr/>
          <p:nvPr/>
        </p:nvSpPr>
        <p:spPr>
          <a:xfrm>
            <a:off x="9330267" y="618067"/>
            <a:ext cx="2861700" cy="6240300"/>
          </a:xfrm>
          <a:prstGeom prst="rect">
            <a:avLst/>
          </a:prstGeom>
          <a:solidFill>
            <a:srgbClr val="B3C6E7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화살표 클릭 시 리뷰 글 움직입니다.</a:t>
            </a:r>
            <a:endParaRPr sz="1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2.‘평점 높은 순’으로 리뷰글 보입니다.</a:t>
            </a:r>
            <a:endParaRPr sz="1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3.업체명, 대표명, 전화번호, 이메일 주소, 사업자 번호, 관리자 로그인 하단에 표시 완료했습니다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126"/>
          <p:cNvSpPr/>
          <p:nvPr/>
        </p:nvSpPr>
        <p:spPr>
          <a:xfrm>
            <a:off x="1414020" y="2692722"/>
            <a:ext cx="283500" cy="357000"/>
          </a:xfrm>
          <a:prstGeom prst="ellipse">
            <a:avLst/>
          </a:prstGeom>
          <a:solidFill>
            <a:srgbClr val="8DA9DB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26"/>
          <p:cNvSpPr/>
          <p:nvPr/>
        </p:nvSpPr>
        <p:spPr>
          <a:xfrm>
            <a:off x="3146653" y="2357393"/>
            <a:ext cx="283500" cy="357000"/>
          </a:xfrm>
          <a:prstGeom prst="ellipse">
            <a:avLst/>
          </a:prstGeom>
          <a:solidFill>
            <a:srgbClr val="8DA9DB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26"/>
          <p:cNvSpPr/>
          <p:nvPr/>
        </p:nvSpPr>
        <p:spPr>
          <a:xfrm>
            <a:off x="3004962" y="4056606"/>
            <a:ext cx="283500" cy="357000"/>
          </a:xfrm>
          <a:prstGeom prst="ellipse">
            <a:avLst/>
          </a:prstGeom>
          <a:solidFill>
            <a:srgbClr val="8DA9DB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27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p127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로그인/회원가입</a:t>
            </a:r>
            <a:endParaRPr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담당자:이찬규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8"/>
          <p:cNvSpPr txBox="1"/>
          <p:nvPr/>
        </p:nvSpPr>
        <p:spPr>
          <a:xfrm>
            <a:off x="1335881" y="208275"/>
            <a:ext cx="352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[회원가입/약관동의]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2" name="Google Shape;822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0950" y="1237749"/>
            <a:ext cx="5675425" cy="38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28"/>
          <p:cNvSpPr/>
          <p:nvPr/>
        </p:nvSpPr>
        <p:spPr>
          <a:xfrm>
            <a:off x="1049200" y="1074125"/>
            <a:ext cx="6048900" cy="399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4" name="Google Shape;824;p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950" y="5406700"/>
            <a:ext cx="42672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28"/>
          <p:cNvSpPr/>
          <p:nvPr/>
        </p:nvSpPr>
        <p:spPr>
          <a:xfrm>
            <a:off x="1049200" y="5474875"/>
            <a:ext cx="4400700" cy="1141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128"/>
          <p:cNvSpPr/>
          <p:nvPr/>
        </p:nvSpPr>
        <p:spPr>
          <a:xfrm>
            <a:off x="1127976" y="114229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lgun Gothic"/>
              <a:buNone/>
            </a:pPr>
            <a:r>
              <a:rPr lang="en-US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128"/>
          <p:cNvSpPr/>
          <p:nvPr/>
        </p:nvSpPr>
        <p:spPr>
          <a:xfrm>
            <a:off x="3216026" y="475007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128"/>
          <p:cNvSpPr/>
          <p:nvPr/>
        </p:nvSpPr>
        <p:spPr>
          <a:xfrm>
            <a:off x="1049201" y="526457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29" name="Google Shape;829;p128"/>
          <p:cNvGraphicFramePr/>
          <p:nvPr/>
        </p:nvGraphicFramePr>
        <p:xfrm>
          <a:off x="8642209" y="256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1. 약관동의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모든 약관에 동의하지 않을 시 회원가입 진행 불가</a:t>
                      </a:r>
                      <a:endParaRPr sz="19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약관 동의 하지 않고 다음 버튼을 누르면 알림 팝업</a:t>
                      </a:r>
                      <a:endParaRPr sz="19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</a:t>
                      </a:r>
                      <a:r>
                        <a:rPr lang="en-US" sz="1100"/>
                        <a:t>돌아가기 버튼을 누르면 이전페이지로 가짐</a:t>
                      </a: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30" name="Google Shape;830;p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0500" y="152400"/>
            <a:ext cx="4272450" cy="2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28"/>
          <p:cNvSpPr/>
          <p:nvPr/>
        </p:nvSpPr>
        <p:spPr>
          <a:xfrm>
            <a:off x="7400625" y="106300"/>
            <a:ext cx="3894000" cy="236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p128"/>
          <p:cNvSpPr/>
          <p:nvPr/>
        </p:nvSpPr>
        <p:spPr>
          <a:xfrm>
            <a:off x="4977276" y="475007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9"/>
          <p:cNvSpPr txBox="1"/>
          <p:nvPr/>
        </p:nvSpPr>
        <p:spPr>
          <a:xfrm>
            <a:off x="1147450" y="145450"/>
            <a:ext cx="3932100" cy="12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[회원가입/약관동의]</a:t>
            </a:r>
            <a:endParaRPr sz="20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9" name="Google Shape;83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275" y="145450"/>
            <a:ext cx="5171851" cy="33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8850" y="3253925"/>
            <a:ext cx="9510103" cy="29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29"/>
          <p:cNvSpPr/>
          <p:nvPr/>
        </p:nvSpPr>
        <p:spPr>
          <a:xfrm>
            <a:off x="1398850" y="3253925"/>
            <a:ext cx="9547500" cy="285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2" name="Google Shape;842;p129"/>
          <p:cNvSpPr/>
          <p:nvPr/>
        </p:nvSpPr>
        <p:spPr>
          <a:xfrm>
            <a:off x="4490675" y="92325"/>
            <a:ext cx="4928700" cy="316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30"/>
          <p:cNvSpPr txBox="1"/>
          <p:nvPr/>
        </p:nvSpPr>
        <p:spPr>
          <a:xfrm>
            <a:off x="1414029" y="367650"/>
            <a:ext cx="2848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9" name="Google Shape;849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800" y="1122350"/>
            <a:ext cx="4201001" cy="4286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0" name="Google Shape;850;p130"/>
          <p:cNvGraphicFramePr/>
          <p:nvPr/>
        </p:nvGraphicFramePr>
        <p:xfrm>
          <a:off x="8634634" y="64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1. 아이디 중복확인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- 아이디 중복확인 하지 않을시 진행 불가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비밀번호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- 비밀번호와 비밀번호 재확인이 다르면 진행 불가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- 정규식</a:t>
                      </a: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전화번호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- 정규식</a:t>
                      </a: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51" name="Google Shape;851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8100" y="3834448"/>
            <a:ext cx="4491348" cy="24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30"/>
          <p:cNvSpPr/>
          <p:nvPr/>
        </p:nvSpPr>
        <p:spPr>
          <a:xfrm>
            <a:off x="5458500" y="3835725"/>
            <a:ext cx="4641300" cy="2501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130"/>
          <p:cNvSpPr/>
          <p:nvPr/>
        </p:nvSpPr>
        <p:spPr>
          <a:xfrm>
            <a:off x="1225425" y="1122350"/>
            <a:ext cx="3982500" cy="435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130"/>
          <p:cNvSpPr/>
          <p:nvPr/>
        </p:nvSpPr>
        <p:spPr>
          <a:xfrm>
            <a:off x="4198501" y="152779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p130"/>
          <p:cNvSpPr/>
          <p:nvPr/>
        </p:nvSpPr>
        <p:spPr>
          <a:xfrm>
            <a:off x="3990601" y="275387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130"/>
          <p:cNvSpPr/>
          <p:nvPr/>
        </p:nvSpPr>
        <p:spPr>
          <a:xfrm>
            <a:off x="4054626" y="373802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" y="1268000"/>
            <a:ext cx="6223476" cy="51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3475" y="1202567"/>
            <a:ext cx="5618276" cy="4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31"/>
          <p:cNvSpPr/>
          <p:nvPr/>
        </p:nvSpPr>
        <p:spPr>
          <a:xfrm>
            <a:off x="84783" y="1184225"/>
            <a:ext cx="6011100" cy="527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5" name="Google Shape;865;p131"/>
          <p:cNvSpPr/>
          <p:nvPr/>
        </p:nvSpPr>
        <p:spPr>
          <a:xfrm>
            <a:off x="6223475" y="1184242"/>
            <a:ext cx="5709900" cy="459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6" name="Google Shape;866;p131"/>
          <p:cNvSpPr txBox="1"/>
          <p:nvPr/>
        </p:nvSpPr>
        <p:spPr>
          <a:xfrm>
            <a:off x="1170125" y="151675"/>
            <a:ext cx="39999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125" y="1437075"/>
            <a:ext cx="3496225" cy="5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3425" y="1392425"/>
            <a:ext cx="3974351" cy="5117298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32"/>
          <p:cNvSpPr txBox="1"/>
          <p:nvPr/>
        </p:nvSpPr>
        <p:spPr>
          <a:xfrm>
            <a:off x="1223050" y="212150"/>
            <a:ext cx="4796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[회원가입/아이디 중복체크]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132"/>
          <p:cNvSpPr/>
          <p:nvPr/>
        </p:nvSpPr>
        <p:spPr>
          <a:xfrm>
            <a:off x="488117" y="1316075"/>
            <a:ext cx="3939300" cy="527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p132"/>
          <p:cNvSpPr/>
          <p:nvPr/>
        </p:nvSpPr>
        <p:spPr>
          <a:xfrm>
            <a:off x="4529408" y="1316075"/>
            <a:ext cx="4142400" cy="527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77" name="Google Shape;877;p132"/>
          <p:cNvGraphicFramePr/>
          <p:nvPr/>
        </p:nvGraphicFramePr>
        <p:xfrm>
          <a:off x="9084467" y="13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1. </a:t>
                      </a:r>
                      <a:r>
                        <a:rPr lang="en-US" sz="1100"/>
                        <a:t>중복인 아이디의 경우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Alert: 입력하신 아이디는 사용이 불가능합니다.</a:t>
                      </a: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중복이 아닌 아이디의 경우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Alert: 입력하신 아이디는 사용이 가능합니다.</a:t>
                      </a:r>
                      <a:endParaRPr sz="1100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</a:t>
                      </a:r>
                      <a:r>
                        <a:rPr lang="en-US" sz="1100"/>
                        <a:t>증복확인을 하지 않으면 진행 불가</a:t>
                      </a:r>
                      <a:endParaRPr sz="19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</a:t>
                      </a:r>
                      <a:r>
                        <a:rPr lang="en-US" sz="1100"/>
                        <a:t>돌아가기 버튼을 누르면 약관동의 페이지로 돌아감</a:t>
                      </a: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8" name="Google Shape;878;p132"/>
          <p:cNvSpPr/>
          <p:nvPr/>
        </p:nvSpPr>
        <p:spPr>
          <a:xfrm>
            <a:off x="2671126" y="149614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132"/>
          <p:cNvSpPr/>
          <p:nvPr/>
        </p:nvSpPr>
        <p:spPr>
          <a:xfrm>
            <a:off x="7017426" y="149614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132"/>
          <p:cNvSpPr/>
          <p:nvPr/>
        </p:nvSpPr>
        <p:spPr>
          <a:xfrm>
            <a:off x="2174451" y="593077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132"/>
          <p:cNvSpPr/>
          <p:nvPr/>
        </p:nvSpPr>
        <p:spPr>
          <a:xfrm>
            <a:off x="7777276" y="617132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7550" y="1407575"/>
            <a:ext cx="5259974" cy="52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4272" y="4745471"/>
            <a:ext cx="6295426" cy="117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9" name="Google Shape;889;p133"/>
          <p:cNvSpPr txBox="1"/>
          <p:nvPr/>
        </p:nvSpPr>
        <p:spPr>
          <a:xfrm>
            <a:off x="1442325" y="204600"/>
            <a:ext cx="49377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[회원가입/아이디 중복체크]</a:t>
            </a:r>
            <a:endParaRPr sz="2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133"/>
          <p:cNvSpPr/>
          <p:nvPr/>
        </p:nvSpPr>
        <p:spPr>
          <a:xfrm>
            <a:off x="1225425" y="1122350"/>
            <a:ext cx="5411700" cy="55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1" name="Google Shape;891;p1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3785" y="1230825"/>
            <a:ext cx="6476401" cy="1407100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867" y="711875"/>
            <a:ext cx="6960800" cy="40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3222" y="5112025"/>
            <a:ext cx="9442302" cy="14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34"/>
          <p:cNvSpPr/>
          <p:nvPr/>
        </p:nvSpPr>
        <p:spPr>
          <a:xfrm>
            <a:off x="1663225" y="6049425"/>
            <a:ext cx="9094500" cy="204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p134"/>
          <p:cNvSpPr txBox="1"/>
          <p:nvPr/>
        </p:nvSpPr>
        <p:spPr>
          <a:xfrm>
            <a:off x="1393358" y="79100"/>
            <a:ext cx="35763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sz="24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 완료]</a:t>
            </a:r>
            <a:endParaRPr sz="24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p134"/>
          <p:cNvSpPr/>
          <p:nvPr/>
        </p:nvSpPr>
        <p:spPr>
          <a:xfrm>
            <a:off x="313867" y="757183"/>
            <a:ext cx="8217900" cy="393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p134"/>
          <p:cNvSpPr/>
          <p:nvPr/>
        </p:nvSpPr>
        <p:spPr>
          <a:xfrm>
            <a:off x="1239350" y="4915225"/>
            <a:ext cx="10327500" cy="168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p134"/>
          <p:cNvSpPr/>
          <p:nvPr/>
        </p:nvSpPr>
        <p:spPr>
          <a:xfrm>
            <a:off x="4969651" y="368132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p134"/>
          <p:cNvSpPr/>
          <p:nvPr/>
        </p:nvSpPr>
        <p:spPr>
          <a:xfrm>
            <a:off x="9793901" y="604942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05" name="Google Shape;905;p134"/>
          <p:cNvGraphicFramePr/>
          <p:nvPr/>
        </p:nvGraphicFramePr>
        <p:xfrm>
          <a:off x="8858367" y="1223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1. </a:t>
                      </a:r>
                      <a:r>
                        <a:rPr lang="en-US" sz="1100"/>
                        <a:t>이메일 정보수집 체크박스를 누르면 DB에 ‘Y’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비 동의시 ‘N’</a:t>
                      </a:r>
                      <a:endParaRPr sz="1100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</a:t>
                      </a:r>
                      <a:r>
                        <a:rPr lang="en-US" sz="1100"/>
                        <a:t>모든 회원들은 처음에 가입하면 회원 구분란이 ‘유지’</a:t>
                      </a: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3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63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5. 	</a:t>
            </a:r>
            <a:r>
              <a:rPr lang="en-US" sz="2400">
                <a:solidFill>
                  <a:srgbClr val="000000"/>
                </a:solidFill>
              </a:rPr>
              <a:t>회원가입</a:t>
            </a:r>
            <a:endParaRPr sz="24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</a:rPr>
              <a:t>아이디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4~20</a:t>
            </a:r>
            <a:r>
              <a:rPr lang="en-US" sz="1500">
                <a:solidFill>
                  <a:srgbClr val="000000"/>
                </a:solidFill>
              </a:rPr>
              <a:t>자 이내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>
                <a:solidFill>
                  <a:srgbClr val="000000"/>
                </a:solidFill>
              </a:rPr>
              <a:t>영문 소문자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>
                <a:solidFill>
                  <a:srgbClr val="000000"/>
                </a:solidFill>
              </a:rPr>
              <a:t>숫자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>
                <a:solidFill>
                  <a:srgbClr val="000000"/>
                </a:solidFill>
              </a:rPr>
              <a:t>특수기호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(_)(-) </a:t>
            </a:r>
            <a:r>
              <a:rPr lang="en-US" sz="1500">
                <a:solidFill>
                  <a:srgbClr val="000000"/>
                </a:solidFill>
              </a:rPr>
              <a:t>사용 가능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▪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아이디 중복 체크 검사. 미검사시 진행 불가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▪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중복일 경우 Alert 사용할 수 없는 아이디, 아닐 경우 사용할 수 있는 아이디입니다.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비밀번호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10~20</a:t>
            </a:r>
            <a:r>
              <a:rPr lang="en-US" sz="1500">
                <a:solidFill>
                  <a:srgbClr val="000000"/>
                </a:solidFill>
              </a:rPr>
              <a:t>자 영문자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500">
                <a:solidFill>
                  <a:srgbClr val="000000"/>
                </a:solidFill>
              </a:rPr>
              <a:t>대소문자 가능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1500">
                <a:solidFill>
                  <a:srgbClr val="000000"/>
                </a:solidFill>
              </a:rPr>
              <a:t>숫자 및 특수문자 혼합</a:t>
            </a:r>
            <a:endParaRPr sz="150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비밀번호 확인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위에 입력한 비밀번호와 같아야함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회원 이름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회원 전화번호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(-)제외 </a:t>
            </a:r>
            <a:r>
              <a:rPr lang="en-US" sz="1500">
                <a:solidFill>
                  <a:srgbClr val="000000"/>
                </a:solidFill>
              </a:rPr>
              <a:t>숫자만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-US" sz="1500">
                <a:solidFill>
                  <a:srgbClr val="000000"/>
                </a:solidFill>
              </a:rPr>
              <a:t>자</a:t>
            </a:r>
            <a:endParaRPr sz="150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0000"/>
                </a:solidFill>
              </a:rPr>
              <a:t>회원 이메일</a:t>
            </a:r>
            <a:endParaRPr sz="2000">
              <a:solidFill>
                <a:srgbClr val="000000"/>
              </a:solidFill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</a:t>
            </a:r>
            <a:r>
              <a:rPr lang="en-US" sz="1500">
                <a:solidFill>
                  <a:srgbClr val="000000"/>
                </a:solidFill>
              </a:rPr>
              <a:t>포함 영문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500">
                <a:solidFill>
                  <a:srgbClr val="000000"/>
                </a:solidFill>
              </a:rPr>
              <a:t>숫자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10~50</a:t>
            </a:r>
            <a:r>
              <a:rPr lang="en-US" sz="1500">
                <a:solidFill>
                  <a:srgbClr val="000000"/>
                </a:solidFill>
              </a:rPr>
              <a:t>자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500">
                <a:solidFill>
                  <a:srgbClr val="000000"/>
                </a:solidFill>
              </a:rPr>
              <a:t>이메일 검증 정규식 필요.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>
                <a:solidFill>
                  <a:srgbClr val="000000"/>
                </a:solidFill>
              </a:rPr>
              <a:t>약관동의</a:t>
            </a:r>
            <a:endParaRPr sz="2000">
              <a:solidFill>
                <a:srgbClr val="000000"/>
              </a:solidFill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▪"/>
            </a:pPr>
            <a:r>
              <a:rPr lang="en-US" sz="1500">
                <a:solidFill>
                  <a:srgbClr val="000000"/>
                </a:solidFill>
              </a:rPr>
              <a:t>모든 약관의 동의하지 않으면 회원가입 진행 불가</a:t>
            </a:r>
            <a:endParaRPr sz="150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	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63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65" name="Google Shape;265;p63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3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5"/>
          <p:cNvSpPr txBox="1"/>
          <p:nvPr/>
        </p:nvSpPr>
        <p:spPr>
          <a:xfrm>
            <a:off x="1414020" y="367646"/>
            <a:ext cx="1518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[로그인]</a:t>
            </a:r>
            <a:endParaRPr sz="19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2" name="Google Shape;912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400" y="931946"/>
            <a:ext cx="29908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35"/>
          <p:cNvSpPr/>
          <p:nvPr/>
        </p:nvSpPr>
        <p:spPr>
          <a:xfrm>
            <a:off x="1177675" y="1195100"/>
            <a:ext cx="2835600" cy="271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4" name="Google Shape;914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4675" y="1725750"/>
            <a:ext cx="3447075" cy="47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35"/>
          <p:cNvSpPr/>
          <p:nvPr/>
        </p:nvSpPr>
        <p:spPr>
          <a:xfrm>
            <a:off x="4255450" y="1308500"/>
            <a:ext cx="3886500" cy="512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6" name="Google Shape;916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1725" y="931950"/>
            <a:ext cx="2945400" cy="44108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917" name="Google Shape;917;p135"/>
          <p:cNvGraphicFramePr/>
          <p:nvPr/>
        </p:nvGraphicFramePr>
        <p:xfrm>
          <a:off x="1100409" y="42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1. </a:t>
                      </a:r>
                      <a:r>
                        <a:rPr lang="en-US" sz="1100"/>
                        <a:t>탈퇴한 아이디 및 없는 아이디 일시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Alert로 알림</a:t>
                      </a: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2. 로그인 성공시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메인 페이지로 이동</a:t>
                      </a:r>
                      <a:endParaRPr sz="1100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18" name="Google Shape;918;p135"/>
          <p:cNvSpPr/>
          <p:nvPr/>
        </p:nvSpPr>
        <p:spPr>
          <a:xfrm>
            <a:off x="4582701" y="164854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135"/>
          <p:cNvSpPr/>
          <p:nvPr/>
        </p:nvSpPr>
        <p:spPr>
          <a:xfrm>
            <a:off x="9891876" y="98479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0442" y="952192"/>
            <a:ext cx="5811553" cy="3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925" y="994829"/>
            <a:ext cx="6444149" cy="30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36"/>
          <p:cNvSpPr txBox="1"/>
          <p:nvPr/>
        </p:nvSpPr>
        <p:spPr>
          <a:xfrm>
            <a:off x="1344050" y="265100"/>
            <a:ext cx="27447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300"/>
              <a:buFont typeface="Malgun Gothic"/>
              <a:buNone/>
            </a:pPr>
            <a:r>
              <a:rPr lang="en-US" sz="23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 처리]</a:t>
            </a:r>
            <a:endParaRPr sz="23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8" name="Google Shape;928;p1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3675" y="4218146"/>
            <a:ext cx="2626430" cy="2506753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36"/>
          <p:cNvSpPr/>
          <p:nvPr/>
        </p:nvSpPr>
        <p:spPr>
          <a:xfrm>
            <a:off x="211917" y="1022817"/>
            <a:ext cx="6231600" cy="303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0" name="Google Shape;930;p136"/>
          <p:cNvSpPr/>
          <p:nvPr/>
        </p:nvSpPr>
        <p:spPr>
          <a:xfrm>
            <a:off x="6505983" y="952200"/>
            <a:ext cx="5488500" cy="375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1" name="Google Shape;931;p136"/>
          <p:cNvSpPr/>
          <p:nvPr/>
        </p:nvSpPr>
        <p:spPr>
          <a:xfrm>
            <a:off x="2059088" y="4139700"/>
            <a:ext cx="2835600" cy="271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7888" y="579575"/>
            <a:ext cx="4064874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2750" y="1611700"/>
            <a:ext cx="4481650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3150" y="945600"/>
            <a:ext cx="2775350" cy="586975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37"/>
          <p:cNvSpPr txBox="1"/>
          <p:nvPr/>
        </p:nvSpPr>
        <p:spPr>
          <a:xfrm>
            <a:off x="1351600" y="287775"/>
            <a:ext cx="43779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[ID찾기]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137"/>
          <p:cNvSpPr/>
          <p:nvPr/>
        </p:nvSpPr>
        <p:spPr>
          <a:xfrm>
            <a:off x="973150" y="1266450"/>
            <a:ext cx="2575500" cy="547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137"/>
          <p:cNvSpPr/>
          <p:nvPr/>
        </p:nvSpPr>
        <p:spPr>
          <a:xfrm>
            <a:off x="3607905" y="579575"/>
            <a:ext cx="3982500" cy="453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3" name="Google Shape;943;p137"/>
          <p:cNvSpPr/>
          <p:nvPr/>
        </p:nvSpPr>
        <p:spPr>
          <a:xfrm>
            <a:off x="7649357" y="1297875"/>
            <a:ext cx="4505100" cy="453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4" name="Google Shape;944;p137"/>
          <p:cNvSpPr/>
          <p:nvPr/>
        </p:nvSpPr>
        <p:spPr>
          <a:xfrm>
            <a:off x="3816551" y="164854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5" name="Google Shape;945;p137"/>
          <p:cNvSpPr/>
          <p:nvPr/>
        </p:nvSpPr>
        <p:spPr>
          <a:xfrm>
            <a:off x="7948626" y="151999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46" name="Google Shape;946;p137"/>
          <p:cNvGraphicFramePr/>
          <p:nvPr/>
        </p:nvGraphicFramePr>
        <p:xfrm>
          <a:off x="3816559" y="523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1. </a:t>
                      </a:r>
                      <a:r>
                        <a:rPr lang="en-US" sz="1100"/>
                        <a:t>이름과 이메일로 ID를 찾음.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없는 ID일 경우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Alert: ID를 찾을 수 없습니다.</a:t>
                      </a:r>
                      <a:endParaRPr sz="1100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</a:t>
                      </a:r>
                      <a:r>
                        <a:rPr lang="en-US" sz="1100"/>
                        <a:t>존재하는 ID일 경우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/>
                        <a:t>Alert: ID는 000000 입니다.</a:t>
                      </a:r>
                      <a:endParaRPr sz="1100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638" y="927350"/>
            <a:ext cx="3688876" cy="56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8979" y="875008"/>
            <a:ext cx="4231025" cy="5639901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38"/>
          <p:cNvSpPr txBox="1"/>
          <p:nvPr/>
        </p:nvSpPr>
        <p:spPr>
          <a:xfrm>
            <a:off x="1812825" y="204600"/>
            <a:ext cx="37905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None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en-US" sz="23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찾기]</a:t>
            </a:r>
            <a:endParaRPr sz="23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5" name="Google Shape;955;p138"/>
          <p:cNvSpPr/>
          <p:nvPr/>
        </p:nvSpPr>
        <p:spPr>
          <a:xfrm>
            <a:off x="313658" y="874983"/>
            <a:ext cx="3752700" cy="547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6" name="Google Shape;956;p138"/>
          <p:cNvSpPr/>
          <p:nvPr/>
        </p:nvSpPr>
        <p:spPr>
          <a:xfrm>
            <a:off x="4236508" y="836017"/>
            <a:ext cx="4196100" cy="547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7" name="Google Shape;957;p138"/>
          <p:cNvSpPr/>
          <p:nvPr/>
        </p:nvSpPr>
        <p:spPr>
          <a:xfrm>
            <a:off x="2512126" y="104364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8" name="Google Shape;958;p138"/>
          <p:cNvSpPr/>
          <p:nvPr/>
        </p:nvSpPr>
        <p:spPr>
          <a:xfrm>
            <a:off x="6694651" y="107504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138"/>
          <p:cNvSpPr/>
          <p:nvPr/>
        </p:nvSpPr>
        <p:spPr>
          <a:xfrm>
            <a:off x="5803601" y="6104422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138"/>
          <p:cNvSpPr/>
          <p:nvPr/>
        </p:nvSpPr>
        <p:spPr>
          <a:xfrm>
            <a:off x="7415301" y="6143397"/>
            <a:ext cx="207900" cy="210300"/>
          </a:xfrm>
          <a:prstGeom prst="ellipse">
            <a:avLst/>
          </a:prstGeom>
          <a:solidFill>
            <a:srgbClr val="8DA9DB"/>
          </a:solidFill>
          <a:ln w="127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1" name="Google Shape;961;p138"/>
          <p:cNvGraphicFramePr/>
          <p:nvPr/>
        </p:nvGraphicFramePr>
        <p:xfrm>
          <a:off x="8634467" y="14043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{40072DE9-1996-48FF-9416-1C19D2F64155}</a:tableStyleId>
              </a:tblPr>
              <a:tblGrid>
                <a:gridCol w="291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Malgun Gothic"/>
                        <a:buNone/>
                      </a:pPr>
                      <a:r>
                        <a:rPr lang="en-US" sz="19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9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 아이디, 이름 이메일로 PW를 찾음</a:t>
                      </a:r>
                      <a:r>
                        <a:rPr lang="en-US" sz="1100" u="none" strike="noStrike" cap="none"/>
                        <a:t>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없는 PW일 경우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Alert: 비밀번호를 찾을 수 없습니다.</a:t>
                      </a:r>
                      <a:endParaRPr sz="1100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2.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존재하는 PW일 경우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Alert: PW는 000000 입니다.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3. </a:t>
                      </a:r>
                      <a:r>
                        <a:rPr lang="en-US" sz="1100"/>
                        <a:t>로그인 페이지로 넘어감</a:t>
                      </a:r>
                      <a:endParaRPr sz="19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strike="noStrike" cap="none"/>
                        <a:t>4. </a:t>
                      </a:r>
                      <a:r>
                        <a:rPr lang="en-US" sz="1100"/>
                        <a:t>다시 입력을 누르면 입력창이 초기화됨</a:t>
                      </a:r>
                      <a:endParaRPr sz="1100" u="none" strike="noStrike" cap="none"/>
                    </a:p>
                  </a:txBody>
                  <a:tcPr marL="91475" marR="91475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550" y="2806438"/>
            <a:ext cx="4886576" cy="34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300" y="1444625"/>
            <a:ext cx="5389476" cy="47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39"/>
          <p:cNvSpPr txBox="1"/>
          <p:nvPr/>
        </p:nvSpPr>
        <p:spPr>
          <a:xfrm>
            <a:off x="1283549" y="159225"/>
            <a:ext cx="48129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[아이디/비밀번호 찾기]</a:t>
            </a:r>
            <a:endParaRPr sz="2800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0" name="Google Shape;970;p139"/>
          <p:cNvSpPr/>
          <p:nvPr/>
        </p:nvSpPr>
        <p:spPr>
          <a:xfrm>
            <a:off x="1111300" y="1444600"/>
            <a:ext cx="5423700" cy="477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p139"/>
          <p:cNvSpPr/>
          <p:nvPr/>
        </p:nvSpPr>
        <p:spPr>
          <a:xfrm>
            <a:off x="6674550" y="2665500"/>
            <a:ext cx="4730700" cy="34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2" name="Google Shape;972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100" y="203200"/>
            <a:ext cx="3487953" cy="22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39"/>
          <p:cNvSpPr/>
          <p:nvPr/>
        </p:nvSpPr>
        <p:spPr>
          <a:xfrm>
            <a:off x="6674567" y="120867"/>
            <a:ext cx="3488100" cy="241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40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0" name="Google Shape;980;p140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회사소개/공지사항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담당자:신상훈</a:t>
            </a: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41"/>
          <p:cNvSpPr txBox="1"/>
          <p:nvPr/>
        </p:nvSpPr>
        <p:spPr>
          <a:xfrm>
            <a:off x="1014525" y="185882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[회사소개]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6" name="Google Shape;986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2150" y="764825"/>
            <a:ext cx="4604824" cy="436019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41"/>
          <p:cNvSpPr txBox="1"/>
          <p:nvPr/>
        </p:nvSpPr>
        <p:spPr>
          <a:xfrm>
            <a:off x="8754800" y="1011500"/>
            <a:ext cx="3034800" cy="1077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회사소개 클릭시 회사소개페이지로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8" name="Google Shape;988;p141"/>
          <p:cNvSpPr/>
          <p:nvPr/>
        </p:nvSpPr>
        <p:spPr>
          <a:xfrm>
            <a:off x="4765325" y="1161550"/>
            <a:ext cx="247200" cy="203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42"/>
          <p:cNvSpPr txBox="1"/>
          <p:nvPr/>
        </p:nvSpPr>
        <p:spPr>
          <a:xfrm>
            <a:off x="1414020" y="367646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4" name="Google Shape;994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6900" y="1294025"/>
            <a:ext cx="5250175" cy="2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1100" y="3597601"/>
            <a:ext cx="4376925" cy="2995626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42"/>
          <p:cNvSpPr txBox="1"/>
          <p:nvPr/>
        </p:nvSpPr>
        <p:spPr>
          <a:xfrm>
            <a:off x="7889800" y="1682300"/>
            <a:ext cx="2904000" cy="2356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1.글 제목 클릭시 공지사항 상세페이지로 이동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2.페이징 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목록 클릭시 공지사항 목록으로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7" name="Google Shape;997;p142"/>
          <p:cNvSpPr/>
          <p:nvPr/>
        </p:nvSpPr>
        <p:spPr>
          <a:xfrm>
            <a:off x="3441375" y="2626700"/>
            <a:ext cx="247200" cy="16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8" name="Google Shape;998;p142"/>
          <p:cNvSpPr/>
          <p:nvPr/>
        </p:nvSpPr>
        <p:spPr>
          <a:xfrm>
            <a:off x="4535825" y="3138625"/>
            <a:ext cx="247200" cy="22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142"/>
          <p:cNvSpPr/>
          <p:nvPr/>
        </p:nvSpPr>
        <p:spPr>
          <a:xfrm>
            <a:off x="3882700" y="6263125"/>
            <a:ext cx="247200" cy="22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43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6" name="Google Shape;1006;p143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상품&amp;예약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담당자:이강현</a:t>
            </a: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44"/>
          <p:cNvSpPr txBox="1"/>
          <p:nvPr/>
        </p:nvSpPr>
        <p:spPr>
          <a:xfrm>
            <a:off x="1414020" y="367646"/>
            <a:ext cx="1159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2" name="Google Shape;1012;p144"/>
          <p:cNvPicPr preferRelativeResize="0"/>
          <p:nvPr/>
        </p:nvPicPr>
        <p:blipFill rotWithShape="1">
          <a:blip r:embed="rId3">
            <a:alphaModFix/>
          </a:blip>
          <a:srcRect l="1487" t="5560" b="2384"/>
          <a:stretch/>
        </p:blipFill>
        <p:spPr>
          <a:xfrm>
            <a:off x="3192325" y="517375"/>
            <a:ext cx="4945774" cy="60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44"/>
          <p:cNvSpPr/>
          <p:nvPr/>
        </p:nvSpPr>
        <p:spPr>
          <a:xfrm>
            <a:off x="8640150" y="674129"/>
            <a:ext cx="3551700" cy="1450500"/>
          </a:xfrm>
          <a:prstGeom prst="rect">
            <a:avLst/>
          </a:prstGeom>
          <a:solidFill>
            <a:srgbClr val="393939">
              <a:alpha val="73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144"/>
          <p:cNvSpPr txBox="1"/>
          <p:nvPr/>
        </p:nvSpPr>
        <p:spPr>
          <a:xfrm>
            <a:off x="8963025" y="900870"/>
            <a:ext cx="3057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 상품 클릭 시 선택한 상품 유형별로 조회가 됩니다..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64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64"/>
          <p:cNvSpPr txBox="1"/>
          <p:nvPr/>
        </p:nvSpPr>
        <p:spPr>
          <a:xfrm>
            <a:off x="2790334" y="2940443"/>
            <a:ext cx="7004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요구사항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요구사항 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45"/>
          <p:cNvSpPr txBox="1"/>
          <p:nvPr/>
        </p:nvSpPr>
        <p:spPr>
          <a:xfrm>
            <a:off x="869871" y="0"/>
            <a:ext cx="371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 모달 상품보기]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0" name="Google Shape;1020;p145"/>
          <p:cNvSpPr/>
          <p:nvPr/>
        </p:nvSpPr>
        <p:spPr>
          <a:xfrm>
            <a:off x="8640150" y="674119"/>
            <a:ext cx="3551700" cy="3894300"/>
          </a:xfrm>
          <a:prstGeom prst="rect">
            <a:avLst/>
          </a:prstGeom>
          <a:solidFill>
            <a:srgbClr val="393939">
              <a:alpha val="73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145"/>
          <p:cNvSpPr txBox="1"/>
          <p:nvPr/>
        </p:nvSpPr>
        <p:spPr>
          <a:xfrm>
            <a:off x="8963025" y="900870"/>
            <a:ext cx="30576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 상품 클릭 시 선택한 상품 유형별로 조회가 됩니다.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유형별로 선택된 상품의 상세정보가 나타납니다.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오른쪽하단에 있는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예약하기 버튼을            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누르면 예약페이지로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이동하기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2" name="Google Shape;1022;p145"/>
          <p:cNvPicPr preferRelativeResize="0"/>
          <p:nvPr/>
        </p:nvPicPr>
        <p:blipFill rotWithShape="1">
          <a:blip r:embed="rId3">
            <a:alphaModFix/>
          </a:blip>
          <a:srcRect t="4725" r="-1163"/>
          <a:stretch/>
        </p:blipFill>
        <p:spPr>
          <a:xfrm>
            <a:off x="3088950" y="462325"/>
            <a:ext cx="5078998" cy="62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45"/>
          <p:cNvPicPr preferRelativeResize="0"/>
          <p:nvPr/>
        </p:nvPicPr>
        <p:blipFill rotWithShape="1">
          <a:blip r:embed="rId4">
            <a:alphaModFix/>
          </a:blip>
          <a:srcRect l="35529" t="4058" r="33050" b="2212"/>
          <a:stretch/>
        </p:blipFill>
        <p:spPr>
          <a:xfrm>
            <a:off x="5048850" y="512725"/>
            <a:ext cx="1159200" cy="614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46"/>
          <p:cNvSpPr txBox="1"/>
          <p:nvPr/>
        </p:nvSpPr>
        <p:spPr>
          <a:xfrm>
            <a:off x="1006722" y="202525"/>
            <a:ext cx="404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 리스트 코드]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9" name="Google Shape;102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00" y="1585132"/>
            <a:ext cx="9605567" cy="35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47"/>
          <p:cNvSpPr txBox="1"/>
          <p:nvPr/>
        </p:nvSpPr>
        <p:spPr>
          <a:xfrm>
            <a:off x="1006722" y="202525"/>
            <a:ext cx="404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 리스트 코드]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5" name="Google Shape;103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733" y="994964"/>
            <a:ext cx="7550202" cy="24976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6" name="Google Shape;103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133" y="3665631"/>
            <a:ext cx="5991364" cy="29589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48"/>
          <p:cNvSpPr txBox="1"/>
          <p:nvPr/>
        </p:nvSpPr>
        <p:spPr>
          <a:xfrm>
            <a:off x="1414020" y="367646"/>
            <a:ext cx="1159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2" name="Google Shape;1042;p148"/>
          <p:cNvPicPr preferRelativeResize="0"/>
          <p:nvPr/>
        </p:nvPicPr>
        <p:blipFill rotWithShape="1">
          <a:blip r:embed="rId3">
            <a:alphaModFix/>
          </a:blip>
          <a:srcRect l="35529" t="87780" r="33050" b="2210"/>
          <a:stretch/>
        </p:blipFill>
        <p:spPr>
          <a:xfrm>
            <a:off x="1757450" y="913675"/>
            <a:ext cx="4396029" cy="248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200" y="3888864"/>
            <a:ext cx="9275028" cy="24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49"/>
          <p:cNvSpPr txBox="1"/>
          <p:nvPr/>
        </p:nvSpPr>
        <p:spPr>
          <a:xfrm>
            <a:off x="1414020" y="367646"/>
            <a:ext cx="1159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9" name="Google Shape;1049;p149"/>
          <p:cNvPicPr preferRelativeResize="0"/>
          <p:nvPr/>
        </p:nvPicPr>
        <p:blipFill rotWithShape="1">
          <a:blip r:embed="rId3">
            <a:alphaModFix/>
          </a:blip>
          <a:srcRect l="931" t="7694" b="2732"/>
          <a:stretch/>
        </p:blipFill>
        <p:spPr>
          <a:xfrm>
            <a:off x="1248900" y="982525"/>
            <a:ext cx="8000749" cy="5027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49"/>
          <p:cNvSpPr/>
          <p:nvPr/>
        </p:nvSpPr>
        <p:spPr>
          <a:xfrm>
            <a:off x="8640150" y="674126"/>
            <a:ext cx="3551700" cy="4642800"/>
          </a:xfrm>
          <a:prstGeom prst="rect">
            <a:avLst/>
          </a:prstGeom>
          <a:solidFill>
            <a:srgbClr val="393939">
              <a:alpha val="73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1" name="Google Shape;1051;p149"/>
          <p:cNvSpPr txBox="1"/>
          <p:nvPr/>
        </p:nvSpPr>
        <p:spPr>
          <a:xfrm>
            <a:off x="8963025" y="900875"/>
            <a:ext cx="30576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조회한 청소 상품 조회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조회한 상품별로</a:t>
            </a:r>
            <a:b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정보가 나타낸다.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AutoNum type="arabicPeriod"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옵션별로 옵션 선택할수 있음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주소선택 하여 사용자              주소를 선택하여 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주소창에 자동으로 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들어간다.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4.날짜선택을 하여 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선택가능한 날짜를 선택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예약하기를 하여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 선택한 데이터로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900"/>
              <a:buFont typeface="Malgun Gothic"/>
              <a:buNone/>
            </a:pPr>
            <a:r>
              <a:rPr lang="en-US" sz="1900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예약하기</a:t>
            </a:r>
            <a:endParaRPr sz="1900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50"/>
          <p:cNvSpPr txBox="1"/>
          <p:nvPr/>
        </p:nvSpPr>
        <p:spPr>
          <a:xfrm>
            <a:off x="1414022" y="367650"/>
            <a:ext cx="3990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리스트]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7" name="Google Shape;1057;p150"/>
          <p:cNvPicPr preferRelativeResize="0"/>
          <p:nvPr/>
        </p:nvPicPr>
        <p:blipFill rotWithShape="1">
          <a:blip r:embed="rId3">
            <a:alphaModFix/>
          </a:blip>
          <a:srcRect r="1883" b="36435"/>
          <a:stretch/>
        </p:blipFill>
        <p:spPr>
          <a:xfrm>
            <a:off x="1120833" y="1159667"/>
            <a:ext cx="7243069" cy="554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50"/>
          <p:cNvPicPr preferRelativeResize="0"/>
          <p:nvPr/>
        </p:nvPicPr>
        <p:blipFill rotWithShape="1">
          <a:blip r:embed="rId3">
            <a:alphaModFix/>
          </a:blip>
          <a:srcRect t="63217" r="-1409"/>
          <a:stretch/>
        </p:blipFill>
        <p:spPr>
          <a:xfrm>
            <a:off x="4924400" y="3429004"/>
            <a:ext cx="6747433" cy="2889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51"/>
          <p:cNvSpPr txBox="1"/>
          <p:nvPr/>
        </p:nvSpPr>
        <p:spPr>
          <a:xfrm>
            <a:off x="1414022" y="367650"/>
            <a:ext cx="3990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주소 선택]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4" name="Google Shape;106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376" y="1050142"/>
            <a:ext cx="5899335" cy="55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567" y="1508632"/>
            <a:ext cx="6441932" cy="192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52"/>
          <p:cNvSpPr txBox="1"/>
          <p:nvPr/>
        </p:nvSpPr>
        <p:spPr>
          <a:xfrm>
            <a:off x="1414022" y="367650"/>
            <a:ext cx="3990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날짜 선택]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1" name="Google Shape;1071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33" y="1038002"/>
            <a:ext cx="8161332" cy="56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53"/>
          <p:cNvSpPr txBox="1"/>
          <p:nvPr/>
        </p:nvSpPr>
        <p:spPr>
          <a:xfrm>
            <a:off x="1414022" y="367650"/>
            <a:ext cx="3990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날짜 선택]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None/>
            </a:pP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7" name="Google Shape;107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733" y="3076900"/>
            <a:ext cx="8078506" cy="3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800" y="1119232"/>
            <a:ext cx="10461101" cy="18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54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5" name="Google Shape;1085;p154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담당자:김태현, 안휘</a:t>
            </a:r>
            <a:endParaRPr sz="1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역할분담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역할분담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개발목적 및 요구사항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역할분담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6271</Words>
  <Application>Microsoft Office PowerPoint</Application>
  <PresentationFormat>와이드스크린</PresentationFormat>
  <Paragraphs>1214</Paragraphs>
  <Slides>160</Slides>
  <Notes>160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160</vt:i4>
      </vt:variant>
    </vt:vector>
  </HeadingPairs>
  <TitlesOfParts>
    <vt:vector size="173" baseType="lpstr">
      <vt:lpstr>Noto Sans Symbols</vt:lpstr>
      <vt:lpstr>Malgun Gothic</vt:lpstr>
      <vt:lpstr>Arial</vt:lpstr>
      <vt:lpstr>Times New Roman</vt:lpstr>
      <vt:lpstr>디자인 사용자 지정</vt:lpstr>
      <vt:lpstr>역할분담 </vt:lpstr>
      <vt:lpstr>3_디자인 사용자 지정</vt:lpstr>
      <vt:lpstr>4_디자인 사용자 지정</vt:lpstr>
      <vt:lpstr>1_역할분담 </vt:lpstr>
      <vt:lpstr>6_디자인 사용자 지정</vt:lpstr>
      <vt:lpstr>개발목적 및 요구사항</vt:lpstr>
      <vt:lpstr>Simple Light</vt:lpstr>
      <vt:lpstr>역할분담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윤정 공</cp:lastModifiedBy>
  <cp:revision>1</cp:revision>
  <dcterms:modified xsi:type="dcterms:W3CDTF">2023-08-17T06:44:50Z</dcterms:modified>
</cp:coreProperties>
</file>